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4"/>
  </p:notesMasterIdLst>
  <p:sldIdLst>
    <p:sldId id="363" r:id="rId2"/>
    <p:sldId id="346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DF6"/>
    <a:srgbClr val="CC6600"/>
    <a:srgbClr val="E2AC00"/>
    <a:srgbClr val="008600"/>
    <a:srgbClr val="009600"/>
    <a:srgbClr val="F6B83C"/>
    <a:srgbClr val="FFCF9F"/>
    <a:srgbClr val="CCFFCC"/>
    <a:srgbClr val="3BFF9D"/>
    <a:srgbClr val="00EE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70" autoAdjust="0"/>
    <p:restoredTop sz="93478" autoAdjust="0"/>
  </p:normalViewPr>
  <p:slideViewPr>
    <p:cSldViewPr>
      <p:cViewPr>
        <p:scale>
          <a:sx n="80" d="100"/>
          <a:sy n="80" d="100"/>
        </p:scale>
        <p:origin x="-876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90148740-DB56-4F40-9928-E19876CFA1B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2221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6" name="Rectangle 12"/>
          <p:cNvSpPr>
            <a:spLocks noChangeArrowheads="1"/>
          </p:cNvSpPr>
          <p:nvPr/>
        </p:nvSpPr>
        <p:spPr bwMode="gray">
          <a:xfrm>
            <a:off x="0" y="2254102"/>
            <a:ext cx="9144000" cy="4170511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3677" name="Freeform 13"/>
          <p:cNvSpPr>
            <a:spLocks/>
          </p:cNvSpPr>
          <p:nvPr/>
        </p:nvSpPr>
        <p:spPr bwMode="gray">
          <a:xfrm>
            <a:off x="0" y="2658141"/>
            <a:ext cx="9144000" cy="4199860"/>
          </a:xfrm>
          <a:custGeom>
            <a:avLst/>
            <a:gdLst/>
            <a:ahLst/>
            <a:cxnLst>
              <a:cxn ang="0">
                <a:pos x="13" y="2430"/>
              </a:cxn>
              <a:cxn ang="0">
                <a:pos x="1456" y="0"/>
              </a:cxn>
              <a:cxn ang="0">
                <a:pos x="5754" y="5"/>
              </a:cxn>
              <a:cxn ang="0">
                <a:pos x="5760" y="2433"/>
              </a:cxn>
              <a:cxn ang="0">
                <a:pos x="0" y="2430"/>
              </a:cxn>
            </a:cxnLst>
            <a:rect l="0" t="0" r="r" b="b"/>
            <a:pathLst>
              <a:path w="5760" h="2433">
                <a:moveTo>
                  <a:pt x="13" y="2430"/>
                </a:moveTo>
                <a:lnTo>
                  <a:pt x="1456" y="0"/>
                </a:lnTo>
                <a:lnTo>
                  <a:pt x="5754" y="5"/>
                </a:lnTo>
                <a:lnTo>
                  <a:pt x="5760" y="2433"/>
                </a:lnTo>
                <a:lnTo>
                  <a:pt x="0" y="2430"/>
                </a:lnTo>
              </a:path>
            </a:pathLst>
          </a:custGeom>
          <a:solidFill>
            <a:srgbClr val="FFFFFF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3668" name="Freeform 4"/>
          <p:cNvSpPr>
            <a:spLocks/>
          </p:cNvSpPr>
          <p:nvPr/>
        </p:nvSpPr>
        <p:spPr bwMode="gray">
          <a:xfrm>
            <a:off x="2582863" y="1214422"/>
            <a:ext cx="6562725" cy="1042987"/>
          </a:xfrm>
          <a:custGeom>
            <a:avLst/>
            <a:gdLst/>
            <a:ahLst/>
            <a:cxnLst>
              <a:cxn ang="0">
                <a:pos x="0" y="657"/>
              </a:cxn>
              <a:cxn ang="0">
                <a:pos x="4134" y="657"/>
              </a:cxn>
              <a:cxn ang="0">
                <a:pos x="4134" y="0"/>
              </a:cxn>
              <a:cxn ang="0">
                <a:pos x="373" y="2"/>
              </a:cxn>
              <a:cxn ang="0">
                <a:pos x="0" y="657"/>
              </a:cxn>
            </a:cxnLst>
            <a:rect l="0" t="0" r="r" b="b"/>
            <a:pathLst>
              <a:path w="4134" h="657">
                <a:moveTo>
                  <a:pt x="0" y="657"/>
                </a:moveTo>
                <a:lnTo>
                  <a:pt x="4134" y="657"/>
                </a:lnTo>
                <a:lnTo>
                  <a:pt x="4134" y="0"/>
                </a:lnTo>
                <a:lnTo>
                  <a:pt x="373" y="2"/>
                </a:lnTo>
                <a:lnTo>
                  <a:pt x="0" y="657"/>
                </a:lnTo>
                <a:close/>
              </a:path>
            </a:pathLst>
          </a:custGeom>
          <a:gradFill rotWithShape="1">
            <a:gsLst>
              <a:gs pos="0">
                <a:srgbClr val="008000"/>
              </a:gs>
              <a:gs pos="100000">
                <a:srgbClr val="00CC66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3669" name="Freeform 5"/>
          <p:cNvSpPr>
            <a:spLocks/>
          </p:cNvSpPr>
          <p:nvPr/>
        </p:nvSpPr>
        <p:spPr bwMode="ltGray">
          <a:xfrm>
            <a:off x="-6350" y="2264734"/>
            <a:ext cx="2579429" cy="41178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34" y="0"/>
              </a:cxn>
              <a:cxn ang="0">
                <a:pos x="1456" y="289"/>
              </a:cxn>
              <a:cxn ang="0">
                <a:pos x="0" y="286"/>
              </a:cxn>
              <a:cxn ang="0">
                <a:pos x="0" y="0"/>
              </a:cxn>
            </a:cxnLst>
            <a:rect l="0" t="0" r="r" b="b"/>
            <a:pathLst>
              <a:path w="1634" h="289">
                <a:moveTo>
                  <a:pt x="0" y="0"/>
                </a:moveTo>
                <a:lnTo>
                  <a:pt x="1634" y="0"/>
                </a:lnTo>
                <a:lnTo>
                  <a:pt x="1456" y="289"/>
                </a:lnTo>
                <a:lnTo>
                  <a:pt x="0" y="28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3670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3200400" y="1495425"/>
            <a:ext cx="5943600" cy="1012825"/>
          </a:xfrm>
        </p:spPr>
        <p:txBody>
          <a:bodyPr/>
          <a:lstStyle>
            <a:lvl1pPr>
              <a:defRPr sz="3600">
                <a:latin typeface="Verdan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3671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5867400"/>
            <a:ext cx="6781800" cy="3810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3672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3673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3674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2C7A5E26-5E50-468A-835B-C58843A12E19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113685" name="Group 21"/>
          <p:cNvGrpSpPr>
            <a:grpSpLocks/>
          </p:cNvGrpSpPr>
          <p:nvPr/>
        </p:nvGrpSpPr>
        <p:grpSpPr bwMode="auto">
          <a:xfrm>
            <a:off x="8686800" y="5867400"/>
            <a:ext cx="155575" cy="417513"/>
            <a:chOff x="5472" y="3792"/>
            <a:chExt cx="184" cy="120"/>
          </a:xfrm>
        </p:grpSpPr>
        <p:sp>
          <p:nvSpPr>
            <p:cNvPr id="113682" name="Rectangle 18"/>
            <p:cNvSpPr>
              <a:spLocks noChangeArrowheads="1"/>
            </p:cNvSpPr>
            <p:nvPr userDrawn="1"/>
          </p:nvSpPr>
          <p:spPr bwMode="auto">
            <a:xfrm>
              <a:off x="5472" y="3792"/>
              <a:ext cx="184" cy="4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683" name="Rectangle 19"/>
            <p:cNvSpPr>
              <a:spLocks noChangeArrowheads="1"/>
            </p:cNvSpPr>
            <p:nvPr userDrawn="1"/>
          </p:nvSpPr>
          <p:spPr bwMode="auto">
            <a:xfrm>
              <a:off x="5472" y="3864"/>
              <a:ext cx="183" cy="4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D5DD9D-E262-42B1-9E4D-A321342574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4638"/>
            <a:ext cx="2095500" cy="5973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134100" cy="5973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D3E94-E66E-4D4A-9B62-0527662AA9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AFB38-5929-4C95-8C4E-502C594CC0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175702-7DA3-4798-90A6-92B5CC4449B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4C608D-9DE1-4839-8D1B-5C2301E119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4A7A9C-F683-47BD-849C-C3A16A9912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60EAE0-78C3-4558-8A48-B1F8F90448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797492-D8C4-46BF-A814-F518DB3F9C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EAB9E-4215-486A-B8C4-E44DBCD92C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F33F2B-4985-4287-986F-5EA687D596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1" name="Rectangle 11"/>
          <p:cNvSpPr>
            <a:spLocks noChangeArrowheads="1"/>
          </p:cNvSpPr>
          <p:nvPr/>
        </p:nvSpPr>
        <p:spPr bwMode="auto">
          <a:xfrm>
            <a:off x="0" y="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643" name="Freeform 3"/>
          <p:cNvSpPr>
            <a:spLocks/>
          </p:cNvSpPr>
          <p:nvPr/>
        </p:nvSpPr>
        <p:spPr bwMode="gray">
          <a:xfrm>
            <a:off x="1285852" y="0"/>
            <a:ext cx="7866086" cy="1000108"/>
          </a:xfrm>
          <a:custGeom>
            <a:avLst/>
            <a:gdLst/>
            <a:ahLst/>
            <a:cxnLst>
              <a:cxn ang="0">
                <a:pos x="0" y="657"/>
              </a:cxn>
              <a:cxn ang="0">
                <a:pos x="4134" y="657"/>
              </a:cxn>
              <a:cxn ang="0">
                <a:pos x="4134" y="0"/>
              </a:cxn>
              <a:cxn ang="0">
                <a:pos x="401" y="1"/>
              </a:cxn>
              <a:cxn ang="0">
                <a:pos x="0" y="657"/>
              </a:cxn>
            </a:cxnLst>
            <a:rect l="0" t="0" r="r" b="b"/>
            <a:pathLst>
              <a:path w="4134" h="657">
                <a:moveTo>
                  <a:pt x="0" y="657"/>
                </a:moveTo>
                <a:lnTo>
                  <a:pt x="4134" y="657"/>
                </a:lnTo>
                <a:lnTo>
                  <a:pt x="4134" y="0"/>
                </a:lnTo>
                <a:lnTo>
                  <a:pt x="401" y="1"/>
                </a:lnTo>
                <a:lnTo>
                  <a:pt x="0" y="657"/>
                </a:lnTo>
                <a:close/>
              </a:path>
            </a:pathLst>
          </a:custGeom>
          <a:gradFill rotWithShape="1">
            <a:gsLst>
              <a:gs pos="0">
                <a:srgbClr val="009600"/>
              </a:gs>
              <a:gs pos="100000">
                <a:srgbClr val="00CC66"/>
              </a:gs>
            </a:gsLst>
            <a:lin ang="0" scaled="1"/>
          </a:gradFill>
          <a:ln w="9525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12644" name="Freeform 4"/>
          <p:cNvSpPr>
            <a:spLocks/>
          </p:cNvSpPr>
          <p:nvPr/>
        </p:nvSpPr>
        <p:spPr bwMode="ltGray">
          <a:xfrm>
            <a:off x="1" y="981075"/>
            <a:ext cx="1357290" cy="2889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38" y="0"/>
              </a:cxn>
              <a:cxn ang="0">
                <a:pos x="1138" y="182"/>
              </a:cxn>
              <a:cxn ang="0">
                <a:pos x="0" y="181"/>
              </a:cxn>
              <a:cxn ang="0">
                <a:pos x="0" y="0"/>
              </a:cxn>
            </a:cxnLst>
            <a:rect l="0" t="0" r="r" b="b"/>
            <a:pathLst>
              <a:path w="1338" h="182">
                <a:moveTo>
                  <a:pt x="0" y="0"/>
                </a:moveTo>
                <a:lnTo>
                  <a:pt x="1338" y="0"/>
                </a:lnTo>
                <a:lnTo>
                  <a:pt x="1138" y="182"/>
                </a:lnTo>
                <a:lnTo>
                  <a:pt x="0" y="18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50000">
                <a:srgbClr val="4475D8"/>
              </a:gs>
              <a:gs pos="100000">
                <a:srgbClr val="97B2E9"/>
              </a:gs>
            </a:gsLst>
            <a:lin ang="1080000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12645" name="Rectangle 5"/>
          <p:cNvSpPr>
            <a:spLocks noGrp="1" noChangeArrowheads="1"/>
          </p:cNvSpPr>
          <p:nvPr>
            <p:ph type="title"/>
          </p:nvPr>
        </p:nvSpPr>
        <p:spPr bwMode="white">
          <a:xfrm>
            <a:off x="2743200" y="0"/>
            <a:ext cx="6096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  <a:endParaRPr lang="en-US" dirty="0" smtClean="0"/>
          </a:p>
        </p:txBody>
      </p:sp>
      <p:sp>
        <p:nvSpPr>
          <p:cNvPr id="11264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229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 smtClean="0"/>
          </a:p>
        </p:txBody>
      </p:sp>
      <p:sp>
        <p:nvSpPr>
          <p:cNvPr id="11264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11264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11264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j-lt"/>
              </a:defRPr>
            </a:lvl1pPr>
          </a:lstStyle>
          <a:p>
            <a:fld id="{B8563EC6-7539-4541-92F7-DF0DA5C69D0F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1" name="Группа 5"/>
          <p:cNvPicPr>
            <a:picLocks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42844" y="0"/>
            <a:ext cx="1214446" cy="100013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l"/>
        <a:defRPr sz="28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Arial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0000"/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116632"/>
            <a:ext cx="5832648" cy="864096"/>
          </a:xfrm>
        </p:spPr>
        <p:txBody>
          <a:bodyPr/>
          <a:lstStyle/>
          <a:p>
            <a:pPr algn="ctr"/>
            <a:r>
              <a:rPr lang="ru-RU" sz="1800" dirty="0" smtClean="0"/>
              <a:t>Схема межведомственного </a:t>
            </a:r>
            <a:r>
              <a:rPr lang="ru-RU" sz="1800" dirty="0" smtClean="0"/>
              <a:t>взаимодействия органов и учреждений системы профилактики на территории Вятскополянского района</a:t>
            </a:r>
            <a:endParaRPr lang="ru-RU" sz="1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09794" y="3034432"/>
            <a:ext cx="1724412" cy="789137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Прямоугольник 8"/>
          <p:cNvSpPr/>
          <p:nvPr/>
        </p:nvSpPr>
        <p:spPr>
          <a:xfrm>
            <a:off x="2519264" y="1963411"/>
            <a:ext cx="3672408" cy="129614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Управление опеки и попечительства по делам несовершеннолетних и защите их прав 88334 7-67-28, 6-05-13 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79781" y="5661248"/>
            <a:ext cx="1504187" cy="10081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Активные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</a:rPr>
              <a:t>жители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139952" y="1124744"/>
            <a:ext cx="2088232" cy="7200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КДН </a:t>
            </a:r>
            <a:r>
              <a:rPr lang="ru-RU" sz="1400" b="1" dirty="0" smtClean="0">
                <a:solidFill>
                  <a:srgbClr val="002060"/>
                </a:solidFill>
              </a:rPr>
              <a:t>и </a:t>
            </a:r>
            <a:r>
              <a:rPr lang="ru-RU" sz="1400" b="1" dirty="0" smtClean="0">
                <a:solidFill>
                  <a:srgbClr val="002060"/>
                </a:solidFill>
              </a:rPr>
              <a:t>ЗП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88334 6-18-49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308304" y="3289041"/>
            <a:ext cx="1763688" cy="187220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МО МВД России «Вятскополянский»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102,02, 883334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6-26-99,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3-17-03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91513" y="3789039"/>
            <a:ext cx="2175242" cy="10081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КОГБУЗ «ВПЦРБ»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883334 7-71-70,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6-46-95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572001" y="5157192"/>
            <a:ext cx="2522692" cy="151216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Отдел социального развития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883334 6-14-61, 6-19-06</a:t>
            </a:r>
            <a:r>
              <a:rPr lang="ru-RU" sz="1400" b="1" dirty="0" smtClean="0">
                <a:solidFill>
                  <a:srgbClr val="002060"/>
                </a:solidFill>
              </a:rPr>
              <a:t>, учреждения культуры, досуга и спорта</a:t>
            </a:r>
          </a:p>
          <a:p>
            <a:pPr algn="ctr"/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79512" y="2060848"/>
            <a:ext cx="1944216" cy="10081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Прокуратура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883334 7-09-51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588224" y="1124744"/>
            <a:ext cx="2483768" cy="129614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комиссия </a:t>
            </a:r>
            <a:r>
              <a:rPr lang="ru-RU" sz="1400" b="1" dirty="0" smtClean="0">
                <a:solidFill>
                  <a:srgbClr val="002060"/>
                </a:solidFill>
              </a:rPr>
              <a:t>по делам несовершеннолетних и защите и их </a:t>
            </a:r>
            <a:r>
              <a:rPr lang="ru-RU" sz="1400" b="1" dirty="0" smtClean="0">
                <a:solidFill>
                  <a:srgbClr val="002060"/>
                </a:solidFill>
              </a:rPr>
              <a:t>прав при Правительстве Кировской области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509568" y="5661248"/>
            <a:ext cx="1353768" cy="10081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Соседи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23528" y="5157192"/>
            <a:ext cx="2195736" cy="10081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КОГКУ «ЦЗН»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883334 6-13-74,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6-25-53</a:t>
            </a:r>
            <a:endParaRPr lang="ru-RU" sz="1400" b="1" dirty="0">
              <a:solidFill>
                <a:srgbClr val="002060"/>
              </a:solidFill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 flipH="1">
            <a:off x="1619672" y="2852936"/>
            <a:ext cx="1008112" cy="1008112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4499992" y="3289041"/>
            <a:ext cx="288032" cy="2016224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6048164" y="2348880"/>
            <a:ext cx="1548172" cy="1008112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>
            <a:off x="1979712" y="3212976"/>
            <a:ext cx="864096" cy="216024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436096" y="3068960"/>
            <a:ext cx="504056" cy="72008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6156176" y="3140968"/>
            <a:ext cx="1440160" cy="2736304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H="1">
            <a:off x="1619672" y="1278736"/>
            <a:ext cx="2597737" cy="854120"/>
          </a:xfrm>
          <a:prstGeom prst="straightConnector1">
            <a:avLst/>
          </a:prstGeom>
          <a:ln w="3810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6048164" y="1484784"/>
            <a:ext cx="630070" cy="0"/>
          </a:xfrm>
          <a:prstGeom prst="straightConnector1">
            <a:avLst/>
          </a:prstGeom>
          <a:ln w="3810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4361425" y="1801305"/>
            <a:ext cx="0" cy="331551"/>
          </a:xfrm>
          <a:prstGeom prst="straightConnector1">
            <a:avLst/>
          </a:prstGeom>
          <a:ln w="3810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flipH="1">
            <a:off x="2987824" y="3140968"/>
            <a:ext cx="792088" cy="2664296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2555777" y="3789040"/>
            <a:ext cx="2083406" cy="122413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Управление образования,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883334 6-17-01</a:t>
            </a:r>
            <a:r>
              <a:rPr lang="ru-RU" sz="1400" b="1" dirty="0" smtClean="0">
                <a:solidFill>
                  <a:srgbClr val="002060"/>
                </a:solidFill>
              </a:rPr>
              <a:t> образовательные организации</a:t>
            </a:r>
            <a:endParaRPr lang="ru-RU" sz="1400" b="1" dirty="0">
              <a:solidFill>
                <a:srgbClr val="002060"/>
              </a:solidFill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3995936" y="3140968"/>
            <a:ext cx="0" cy="72008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4872032" y="3789040"/>
            <a:ext cx="2100233" cy="99703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КОГАУ СО «ВКЦСОН»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883334 6-21-80, 6-00-01</a:t>
            </a:r>
            <a:endParaRPr lang="ru-RU" sz="1400" b="1" dirty="0">
              <a:solidFill>
                <a:srgbClr val="002060"/>
              </a:solidFill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 flipH="1" flipV="1">
            <a:off x="5184068" y="1705796"/>
            <a:ext cx="3780" cy="347086"/>
          </a:xfrm>
          <a:prstGeom prst="straightConnector1">
            <a:avLst/>
          </a:prstGeom>
          <a:ln w="3810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>
            <a:off x="1979712" y="2564904"/>
            <a:ext cx="648073" cy="0"/>
          </a:xfrm>
          <a:prstGeom prst="straightConnector1">
            <a:avLst/>
          </a:prstGeom>
          <a:ln w="3810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0"/>
            <a:ext cx="7308304" cy="1124744"/>
          </a:xfrm>
        </p:spPr>
        <p:txBody>
          <a:bodyPr/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Порядок выявления фактов (признаков) нарушений прав и законных интересов </a:t>
            </a:r>
            <a:r>
              <a:rPr lang="ru-RU" sz="2800" dirty="0" smtClean="0"/>
              <a:t>несовершеннолетнего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292080" y="1484784"/>
            <a:ext cx="3240360" cy="14401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информирует о выявлении фактов нарушения прав ребенка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628800"/>
            <a:ext cx="3672408" cy="129614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любой сотрудник органа или учреждения системы профилактики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4139952" y="2204864"/>
            <a:ext cx="864096" cy="216024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11560" y="3645024"/>
            <a:ext cx="3240360" cy="237626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ответственное лицо, назначенное правовым актом органа или учреждения системы профилактики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220072" y="3429000"/>
            <a:ext cx="3672408" cy="14401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незамедлительно передает информацию в орган опеки               и попечительства, муниципальную комиссию,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при необходимости  - в органы внутренних дел 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220072" y="5157192"/>
            <a:ext cx="3672408" cy="151216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DF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rgbClr val="002060"/>
                </a:solidFill>
              </a:rPr>
              <a:t>заносит информацию в журнал регистрации служебных сообщений о выявлении фактов (признаков) нарушений прав и  законных интересов несовершеннолетних</a:t>
            </a:r>
            <a:endParaRPr lang="ru-RU" sz="1500" dirty="0">
              <a:solidFill>
                <a:srgbClr val="002060"/>
              </a:solidFill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4067944" y="4149080"/>
            <a:ext cx="936104" cy="216024"/>
          </a:xfrm>
          <a:prstGeom prst="rightArrow">
            <a:avLst>
              <a:gd name="adj1" fmla="val 50000"/>
              <a:gd name="adj2" fmla="val 4704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 rot="1800000">
            <a:off x="3997465" y="5084104"/>
            <a:ext cx="928049" cy="254786"/>
          </a:xfrm>
          <a:prstGeom prst="rightArrow">
            <a:avLst>
              <a:gd name="adj1" fmla="val 50000"/>
              <a:gd name="adj2" fmla="val 4463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https://push-ogonek60.edumsko.ru/uploads/3000/3020/section/203802/64d9fac1ce83be9971de6d2b248b1223.jpg"/>
          <p:cNvPicPr>
            <a:picLocks noChangeAspect="1" noChangeArrowheads="1"/>
          </p:cNvPicPr>
          <p:nvPr/>
        </p:nvPicPr>
        <p:blipFill>
          <a:blip r:embed="rId2" cstate="print"/>
          <a:srcRect l="29278" r="21924"/>
          <a:stretch>
            <a:fillRect/>
          </a:stretch>
        </p:blipFill>
        <p:spPr bwMode="auto">
          <a:xfrm>
            <a:off x="4211960" y="1484784"/>
            <a:ext cx="720080" cy="582960"/>
          </a:xfrm>
          <a:prstGeom prst="rect">
            <a:avLst/>
          </a:prstGeom>
          <a:noFill/>
        </p:spPr>
      </p:pic>
      <p:pic>
        <p:nvPicPr>
          <p:cNvPr id="12292" name="Picture 4" descr="https://upload.wikimedia.org/wikipedia/commons/thumb/5/52/Document-passed.svg/1154px-Document-passed.svg.png"/>
          <p:cNvPicPr>
            <a:picLocks noChangeAspect="1" noChangeArrowheads="1"/>
          </p:cNvPicPr>
          <p:nvPr/>
        </p:nvPicPr>
        <p:blipFill>
          <a:blip r:embed="rId3" cstate="print"/>
          <a:srcRect l="6599" r="7619"/>
          <a:stretch>
            <a:fillRect/>
          </a:stretch>
        </p:blipFill>
        <p:spPr bwMode="auto">
          <a:xfrm>
            <a:off x="4067944" y="5733256"/>
            <a:ext cx="648072" cy="1008112"/>
          </a:xfrm>
          <a:prstGeom prst="rect">
            <a:avLst/>
          </a:prstGeom>
          <a:noFill/>
        </p:spPr>
      </p:pic>
      <p:sp>
        <p:nvSpPr>
          <p:cNvPr id="16" name="Стрелка вправо 15"/>
          <p:cNvSpPr/>
          <p:nvPr/>
        </p:nvSpPr>
        <p:spPr>
          <a:xfrm rot="8156554">
            <a:off x="4079067" y="3221770"/>
            <a:ext cx="936104" cy="203643"/>
          </a:xfrm>
          <a:prstGeom prst="rightArrow">
            <a:avLst>
              <a:gd name="adj1" fmla="val 50000"/>
              <a:gd name="adj2" fmla="val 4704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F016TGp">
  <a:themeElements>
    <a:clrScheme name="Worldwide 1">
      <a:dk1>
        <a:srgbClr val="4D4D4D"/>
      </a:dk1>
      <a:lt1>
        <a:srgbClr val="FFFFFF"/>
      </a:lt1>
      <a:dk2>
        <a:srgbClr val="FFFFFF"/>
      </a:dk2>
      <a:lt2>
        <a:srgbClr val="B2B2B2"/>
      </a:lt2>
      <a:accent1>
        <a:srgbClr val="058089"/>
      </a:accent1>
      <a:accent2>
        <a:srgbClr val="99CC00"/>
      </a:accent2>
      <a:accent3>
        <a:srgbClr val="FFFFFF"/>
      </a:accent3>
      <a:accent4>
        <a:srgbClr val="404040"/>
      </a:accent4>
      <a:accent5>
        <a:srgbClr val="AAC0C4"/>
      </a:accent5>
      <a:accent6>
        <a:srgbClr val="8AB900"/>
      </a:accent6>
      <a:hlink>
        <a:srgbClr val="3194CB"/>
      </a:hlink>
      <a:folHlink>
        <a:srgbClr val="B55813"/>
      </a:folHlink>
    </a:clrScheme>
    <a:fontScheme name="Worldwid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orldwide 1">
        <a:dk1>
          <a:srgbClr val="4D4D4D"/>
        </a:dk1>
        <a:lt1>
          <a:srgbClr val="FFFFFF"/>
        </a:lt1>
        <a:dk2>
          <a:srgbClr val="FFFFFF"/>
        </a:dk2>
        <a:lt2>
          <a:srgbClr val="B2B2B2"/>
        </a:lt2>
        <a:accent1>
          <a:srgbClr val="058089"/>
        </a:accent1>
        <a:accent2>
          <a:srgbClr val="99CC00"/>
        </a:accent2>
        <a:accent3>
          <a:srgbClr val="FFFFFF"/>
        </a:accent3>
        <a:accent4>
          <a:srgbClr val="404040"/>
        </a:accent4>
        <a:accent5>
          <a:srgbClr val="AAC0C4"/>
        </a:accent5>
        <a:accent6>
          <a:srgbClr val="8AB900"/>
        </a:accent6>
        <a:hlink>
          <a:srgbClr val="3194CB"/>
        </a:hlink>
        <a:folHlink>
          <a:srgbClr val="B5581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rldwide 2">
        <a:dk1>
          <a:srgbClr val="333333"/>
        </a:dk1>
        <a:lt1>
          <a:srgbClr val="FFFFFF"/>
        </a:lt1>
        <a:dk2>
          <a:srgbClr val="FFFFFF"/>
        </a:dk2>
        <a:lt2>
          <a:srgbClr val="B2B2B2"/>
        </a:lt2>
        <a:accent1>
          <a:srgbClr val="2C8EC4"/>
        </a:accent1>
        <a:accent2>
          <a:srgbClr val="CFBE6B"/>
        </a:accent2>
        <a:accent3>
          <a:srgbClr val="FFFFFF"/>
        </a:accent3>
        <a:accent4>
          <a:srgbClr val="2A2A2A"/>
        </a:accent4>
        <a:accent5>
          <a:srgbClr val="ACC6DE"/>
        </a:accent5>
        <a:accent6>
          <a:srgbClr val="BBAC60"/>
        </a:accent6>
        <a:hlink>
          <a:srgbClr val="D98445"/>
        </a:hlink>
        <a:folHlink>
          <a:srgbClr val="8A712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rldwide 3">
        <a:dk1>
          <a:srgbClr val="333333"/>
        </a:dk1>
        <a:lt1>
          <a:srgbClr val="FFFFFF"/>
        </a:lt1>
        <a:dk2>
          <a:srgbClr val="FFFFFF"/>
        </a:dk2>
        <a:lt2>
          <a:srgbClr val="B2B2B2"/>
        </a:lt2>
        <a:accent1>
          <a:srgbClr val="1C40B2"/>
        </a:accent1>
        <a:accent2>
          <a:srgbClr val="E14A21"/>
        </a:accent2>
        <a:accent3>
          <a:srgbClr val="FFFFFF"/>
        </a:accent3>
        <a:accent4>
          <a:srgbClr val="2A2A2A"/>
        </a:accent4>
        <a:accent5>
          <a:srgbClr val="ABAFD5"/>
        </a:accent5>
        <a:accent6>
          <a:srgbClr val="CC421D"/>
        </a:accent6>
        <a:hlink>
          <a:srgbClr val="3392E9"/>
        </a:hlink>
        <a:folHlink>
          <a:srgbClr val="6544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3217</TotalTime>
  <Words>172</Words>
  <Application>Microsoft Office PowerPoint</Application>
  <PresentationFormat>Экран (4:3)</PresentationFormat>
  <Paragraphs>32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F016TGp</vt:lpstr>
      <vt:lpstr>Схема межведомственного взаимодействия органов и учреждений системы профилактики на территории Вятскополянского района</vt:lpstr>
      <vt:lpstr> Порядок выявления фактов (признаков) нарушений прав и законных интересов несовершеннолетнего</vt:lpstr>
    </vt:vector>
  </TitlesOfParts>
  <Company>КОГКУ ЦОКО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КОГКУ ЦОКО, заместитель директора</dc:creator>
  <cp:lastModifiedBy>KDN2</cp:lastModifiedBy>
  <cp:revision>498</cp:revision>
  <cp:lastPrinted>2019-11-08T11:40:50Z</cp:lastPrinted>
  <dcterms:created xsi:type="dcterms:W3CDTF">2014-03-25T14:18:04Z</dcterms:created>
  <dcterms:modified xsi:type="dcterms:W3CDTF">2019-11-08T11:40:57Z</dcterms:modified>
</cp:coreProperties>
</file>