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20"/>
  </p:notesMasterIdLst>
  <p:sldIdLst>
    <p:sldId id="256" r:id="rId2"/>
    <p:sldId id="343" r:id="rId3"/>
    <p:sldId id="359" r:id="rId4"/>
    <p:sldId id="344" r:id="rId5"/>
    <p:sldId id="363" r:id="rId6"/>
    <p:sldId id="345" r:id="rId7"/>
    <p:sldId id="346" r:id="rId8"/>
    <p:sldId id="348" r:id="rId9"/>
    <p:sldId id="350" r:id="rId10"/>
    <p:sldId id="351" r:id="rId11"/>
    <p:sldId id="362" r:id="rId12"/>
    <p:sldId id="361" r:id="rId13"/>
    <p:sldId id="353" r:id="rId14"/>
    <p:sldId id="355" r:id="rId15"/>
    <p:sldId id="352" r:id="rId16"/>
    <p:sldId id="360" r:id="rId17"/>
    <p:sldId id="358" r:id="rId18"/>
    <p:sldId id="342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DF6"/>
    <a:srgbClr val="CC6600"/>
    <a:srgbClr val="E2AC00"/>
    <a:srgbClr val="008600"/>
    <a:srgbClr val="009600"/>
    <a:srgbClr val="F6B83C"/>
    <a:srgbClr val="FFCF9F"/>
    <a:srgbClr val="CCFFCC"/>
    <a:srgbClr val="3BFF9D"/>
    <a:srgbClr val="00EE7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0" autoAdjust="0"/>
    <p:restoredTop sz="93478" autoAdjust="0"/>
  </p:normalViewPr>
  <p:slideViewPr>
    <p:cSldViewPr>
      <p:cViewPr>
        <p:scale>
          <a:sx n="80" d="100"/>
          <a:sy n="80" d="100"/>
        </p:scale>
        <p:origin x="-258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6024A8-2D06-467C-B64A-49F768F11C2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A221C0-A587-47D0-8C0B-632B15CC91F1}" type="pres">
      <dgm:prSet presAssocID="{F56024A8-2D06-467C-B64A-49F768F11C2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4254E4F-AD0D-4764-A166-22F1D472D64C}" type="presOf" srcId="{F56024A8-2D06-467C-B64A-49F768F11C26}" destId="{F9A221C0-A587-47D0-8C0B-632B15CC91F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DF6579-5FF0-40FD-95A9-EE415B389AE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8BE68E-E128-4A8B-8E4F-31B2D1BF8AA0}">
      <dgm:prSet phldrT="[Текст]"/>
      <dgm:spPr/>
      <dgm:t>
        <a:bodyPr/>
        <a:lstStyle/>
        <a:p>
          <a:r>
            <a:rPr lang="ru-RU" dirty="0" smtClean="0"/>
            <a:t>1. Семейный кодекс Российской Федерации</a:t>
          </a:r>
          <a:endParaRPr lang="ru-RU" dirty="0"/>
        </a:p>
      </dgm:t>
    </dgm:pt>
    <dgm:pt modelId="{543A99BE-9D7C-440D-BE42-486C7AAB776F}" type="parTrans" cxnId="{184F12FF-45A6-4300-8FB4-081EFDF7A6A5}">
      <dgm:prSet/>
      <dgm:spPr/>
      <dgm:t>
        <a:bodyPr/>
        <a:lstStyle/>
        <a:p>
          <a:endParaRPr lang="ru-RU"/>
        </a:p>
      </dgm:t>
    </dgm:pt>
    <dgm:pt modelId="{1AEE3AE7-AC5B-4638-A6EE-DD3BB28D6606}" type="sibTrans" cxnId="{184F12FF-45A6-4300-8FB4-081EFDF7A6A5}">
      <dgm:prSet/>
      <dgm:spPr/>
      <dgm:t>
        <a:bodyPr/>
        <a:lstStyle/>
        <a:p>
          <a:endParaRPr lang="ru-RU"/>
        </a:p>
      </dgm:t>
    </dgm:pt>
    <dgm:pt modelId="{FE0BBED8-97D5-4930-90D6-1B11443A3E00}">
      <dgm:prSet phldrT="[Текст]"/>
      <dgm:spPr/>
      <dgm:t>
        <a:bodyPr/>
        <a:lstStyle/>
        <a:p>
          <a:pPr algn="just"/>
          <a:r>
            <a:rPr lang="ru-RU" dirty="0" smtClean="0"/>
            <a:t>2. Федеральный закон от 24.06.1999 № 120-ФЗ «Об основах системы профилактики безнадзорности и правонарушений несовершеннолетних»</a:t>
          </a:r>
          <a:endParaRPr lang="ru-RU" dirty="0"/>
        </a:p>
      </dgm:t>
    </dgm:pt>
    <dgm:pt modelId="{74F54FDA-DB32-4BD3-9CF8-88CC66D37CB4}" type="parTrans" cxnId="{DEAB6362-04DD-405B-8D3E-40CA11868AEE}">
      <dgm:prSet/>
      <dgm:spPr/>
      <dgm:t>
        <a:bodyPr/>
        <a:lstStyle/>
        <a:p>
          <a:endParaRPr lang="ru-RU"/>
        </a:p>
      </dgm:t>
    </dgm:pt>
    <dgm:pt modelId="{17234D98-8652-415E-8BAB-97EFD6696D8B}" type="sibTrans" cxnId="{DEAB6362-04DD-405B-8D3E-40CA11868AEE}">
      <dgm:prSet/>
      <dgm:spPr/>
      <dgm:t>
        <a:bodyPr/>
        <a:lstStyle/>
        <a:p>
          <a:endParaRPr lang="ru-RU"/>
        </a:p>
      </dgm:t>
    </dgm:pt>
    <dgm:pt modelId="{44C01771-4E7D-49EF-B222-E43CA16B8D88}">
      <dgm:prSet phldrT="[Текст]"/>
      <dgm:spPr/>
      <dgm:t>
        <a:bodyPr/>
        <a:lstStyle/>
        <a:p>
          <a:pPr algn="just"/>
          <a:r>
            <a:rPr lang="ru-RU" dirty="0" smtClean="0"/>
            <a:t>3. Закон Кировской области от 02.11.2007 № 183-ЗО                                  «Об организации и осуществлении деятельности по опеке                             и попечительству в Кировской области» </a:t>
          </a:r>
          <a:endParaRPr lang="ru-RU" dirty="0"/>
        </a:p>
      </dgm:t>
    </dgm:pt>
    <dgm:pt modelId="{51298AA4-AF2B-4BC4-953D-BB221D923E76}" type="parTrans" cxnId="{5F5409CB-C44C-48B0-B039-ADC139125297}">
      <dgm:prSet/>
      <dgm:spPr/>
      <dgm:t>
        <a:bodyPr/>
        <a:lstStyle/>
        <a:p>
          <a:endParaRPr lang="ru-RU"/>
        </a:p>
      </dgm:t>
    </dgm:pt>
    <dgm:pt modelId="{DE904AE2-FDB8-44DD-BABE-CBCE4590D5C0}" type="sibTrans" cxnId="{5F5409CB-C44C-48B0-B039-ADC139125297}">
      <dgm:prSet/>
      <dgm:spPr/>
      <dgm:t>
        <a:bodyPr/>
        <a:lstStyle/>
        <a:p>
          <a:endParaRPr lang="ru-RU"/>
        </a:p>
      </dgm:t>
    </dgm:pt>
    <dgm:pt modelId="{C680A0A9-4CA2-4EB9-8033-61F5AD378914}">
      <dgm:prSet phldrT="[Текст]"/>
      <dgm:spPr/>
      <dgm:t>
        <a:bodyPr/>
        <a:lstStyle/>
        <a:p>
          <a:pPr algn="just"/>
          <a:r>
            <a:rPr lang="ru-RU" dirty="0" smtClean="0"/>
            <a:t>4. Закон Кировской области  от 11.11.2014 № 469-ЗО «О социальном обслуживании граждан в Кировской области»</a:t>
          </a:r>
          <a:endParaRPr lang="ru-RU" dirty="0"/>
        </a:p>
      </dgm:t>
    </dgm:pt>
    <dgm:pt modelId="{B7AB1DB3-648A-420E-B212-4E79DF5D4A16}" type="parTrans" cxnId="{18098EE0-1E84-4D5E-9FF5-F00AC80FCB12}">
      <dgm:prSet/>
      <dgm:spPr/>
      <dgm:t>
        <a:bodyPr/>
        <a:lstStyle/>
        <a:p>
          <a:endParaRPr lang="ru-RU"/>
        </a:p>
      </dgm:t>
    </dgm:pt>
    <dgm:pt modelId="{7CEF3063-9F47-49CD-8EF6-60D9BA26BEA1}" type="sibTrans" cxnId="{18098EE0-1E84-4D5E-9FF5-F00AC80FCB12}">
      <dgm:prSet/>
      <dgm:spPr/>
      <dgm:t>
        <a:bodyPr/>
        <a:lstStyle/>
        <a:p>
          <a:endParaRPr lang="ru-RU"/>
        </a:p>
      </dgm:t>
    </dgm:pt>
    <dgm:pt modelId="{F95BA1FE-EC5C-48F4-8416-94ADD20F64A4}">
      <dgm:prSet phldrT="[Текст]"/>
      <dgm:spPr/>
      <dgm:t>
        <a:bodyPr/>
        <a:lstStyle/>
        <a:p>
          <a:pPr algn="just"/>
          <a:r>
            <a:rPr lang="ru-RU" dirty="0" smtClean="0"/>
            <a:t>5. Закон Кировской области  от 25.11.2010 № 578-ЗО «О комиссиях                   по делам несовершеннолетних и защите их прав в Кировской области» </a:t>
          </a:r>
          <a:endParaRPr lang="ru-RU" dirty="0"/>
        </a:p>
      </dgm:t>
    </dgm:pt>
    <dgm:pt modelId="{0F6CE14A-6AA5-4D21-BCB3-A508EDE71F57}" type="parTrans" cxnId="{5AC4A8E5-991C-45E7-A9D9-B05CCEE412D0}">
      <dgm:prSet/>
      <dgm:spPr/>
      <dgm:t>
        <a:bodyPr/>
        <a:lstStyle/>
        <a:p>
          <a:endParaRPr lang="ru-RU"/>
        </a:p>
      </dgm:t>
    </dgm:pt>
    <dgm:pt modelId="{5FCF1A9A-977F-474A-A0AF-DED4A82CCC77}" type="sibTrans" cxnId="{5AC4A8E5-991C-45E7-A9D9-B05CCEE412D0}">
      <dgm:prSet/>
      <dgm:spPr/>
      <dgm:t>
        <a:bodyPr/>
        <a:lstStyle/>
        <a:p>
          <a:endParaRPr lang="ru-RU"/>
        </a:p>
      </dgm:t>
    </dgm:pt>
    <dgm:pt modelId="{82E6F90A-3E9D-475A-AB47-933F036D4D0E}" type="pres">
      <dgm:prSet presAssocID="{44DF6579-5FF0-40FD-95A9-EE415B389AE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288062-60B8-457D-B356-1C63F26D2527}" type="pres">
      <dgm:prSet presAssocID="{968BE68E-E128-4A8B-8E4F-31B2D1BF8AA0}" presName="parentText" presStyleLbl="node1" presStyleIdx="0" presStyleCnt="5" custLinFactNeighborX="899" custLinFactNeighborY="275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13098B-DF07-4E06-93AD-1EA877640132}" type="pres">
      <dgm:prSet presAssocID="{1AEE3AE7-AC5B-4638-A6EE-DD3BB28D6606}" presName="spacer" presStyleCnt="0"/>
      <dgm:spPr/>
      <dgm:t>
        <a:bodyPr/>
        <a:lstStyle/>
        <a:p>
          <a:endParaRPr lang="ru-RU"/>
        </a:p>
      </dgm:t>
    </dgm:pt>
    <dgm:pt modelId="{1C2D090C-3928-4E87-8D66-99A6D55B5579}" type="pres">
      <dgm:prSet presAssocID="{FE0BBED8-97D5-4930-90D6-1B11443A3E00}" presName="parentText" presStyleLbl="node1" presStyleIdx="1" presStyleCnt="5" custLinFactNeighborX="24" custLinFactNeighborY="503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F6C167-B966-40FF-A177-17690EC7800A}" type="pres">
      <dgm:prSet presAssocID="{17234D98-8652-415E-8BAB-97EFD6696D8B}" presName="spacer" presStyleCnt="0"/>
      <dgm:spPr/>
      <dgm:t>
        <a:bodyPr/>
        <a:lstStyle/>
        <a:p>
          <a:endParaRPr lang="ru-RU"/>
        </a:p>
      </dgm:t>
    </dgm:pt>
    <dgm:pt modelId="{8C484DA6-69EA-425D-9CA7-EE89B14DF453}" type="pres">
      <dgm:prSet presAssocID="{44C01771-4E7D-49EF-B222-E43CA16B8D88}" presName="parentText" presStyleLbl="node1" presStyleIdx="2" presStyleCnt="5" custLinFactNeighborX="24" custLinFactNeighborY="421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5293FF-78F9-4250-9F76-7ECD75370329}" type="pres">
      <dgm:prSet presAssocID="{DE904AE2-FDB8-44DD-BABE-CBCE4590D5C0}" presName="spacer" presStyleCnt="0"/>
      <dgm:spPr/>
      <dgm:t>
        <a:bodyPr/>
        <a:lstStyle/>
        <a:p>
          <a:endParaRPr lang="ru-RU"/>
        </a:p>
      </dgm:t>
    </dgm:pt>
    <dgm:pt modelId="{ED08780C-5D08-4E63-8556-BE26E3DE131C}" type="pres">
      <dgm:prSet presAssocID="{C680A0A9-4CA2-4EB9-8033-61F5AD378914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D49F0B-B19B-4098-AEFD-35775505EFBA}" type="pres">
      <dgm:prSet presAssocID="{7CEF3063-9F47-49CD-8EF6-60D9BA26BEA1}" presName="spacer" presStyleCnt="0"/>
      <dgm:spPr/>
      <dgm:t>
        <a:bodyPr/>
        <a:lstStyle/>
        <a:p>
          <a:endParaRPr lang="ru-RU"/>
        </a:p>
      </dgm:t>
    </dgm:pt>
    <dgm:pt modelId="{4E3AA4F7-C0D7-41B9-A7F6-0EB3E055BBA5}" type="pres">
      <dgm:prSet presAssocID="{F95BA1FE-EC5C-48F4-8416-94ADD20F64A4}" presName="parentText" presStyleLbl="node1" presStyleIdx="4" presStyleCnt="5" custLinFactNeighborX="24" custLinFactNeighborY="464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6FEC7F-F3D5-4EA6-BF10-2BD7B7030778}" type="presOf" srcId="{968BE68E-E128-4A8B-8E4F-31B2D1BF8AA0}" destId="{E9288062-60B8-457D-B356-1C63F26D2527}" srcOrd="0" destOrd="0" presId="urn:microsoft.com/office/officeart/2005/8/layout/vList2"/>
    <dgm:cxn modelId="{68181122-ACF1-4D99-A8B1-77592277D83A}" type="presOf" srcId="{F95BA1FE-EC5C-48F4-8416-94ADD20F64A4}" destId="{4E3AA4F7-C0D7-41B9-A7F6-0EB3E055BBA5}" srcOrd="0" destOrd="0" presId="urn:microsoft.com/office/officeart/2005/8/layout/vList2"/>
    <dgm:cxn modelId="{5AC4A8E5-991C-45E7-A9D9-B05CCEE412D0}" srcId="{44DF6579-5FF0-40FD-95A9-EE415B389AE1}" destId="{F95BA1FE-EC5C-48F4-8416-94ADD20F64A4}" srcOrd="4" destOrd="0" parTransId="{0F6CE14A-6AA5-4D21-BCB3-A508EDE71F57}" sibTransId="{5FCF1A9A-977F-474A-A0AF-DED4A82CCC77}"/>
    <dgm:cxn modelId="{D167F680-F3D8-4AD8-8C3D-1F3100DE7B6A}" type="presOf" srcId="{44DF6579-5FF0-40FD-95A9-EE415B389AE1}" destId="{82E6F90A-3E9D-475A-AB47-933F036D4D0E}" srcOrd="0" destOrd="0" presId="urn:microsoft.com/office/officeart/2005/8/layout/vList2"/>
    <dgm:cxn modelId="{5F5409CB-C44C-48B0-B039-ADC139125297}" srcId="{44DF6579-5FF0-40FD-95A9-EE415B389AE1}" destId="{44C01771-4E7D-49EF-B222-E43CA16B8D88}" srcOrd="2" destOrd="0" parTransId="{51298AA4-AF2B-4BC4-953D-BB221D923E76}" sibTransId="{DE904AE2-FDB8-44DD-BABE-CBCE4590D5C0}"/>
    <dgm:cxn modelId="{C2BB5EEC-44AA-4F99-865F-73429F2D7E17}" type="presOf" srcId="{FE0BBED8-97D5-4930-90D6-1B11443A3E00}" destId="{1C2D090C-3928-4E87-8D66-99A6D55B5579}" srcOrd="0" destOrd="0" presId="urn:microsoft.com/office/officeart/2005/8/layout/vList2"/>
    <dgm:cxn modelId="{184F12FF-45A6-4300-8FB4-081EFDF7A6A5}" srcId="{44DF6579-5FF0-40FD-95A9-EE415B389AE1}" destId="{968BE68E-E128-4A8B-8E4F-31B2D1BF8AA0}" srcOrd="0" destOrd="0" parTransId="{543A99BE-9D7C-440D-BE42-486C7AAB776F}" sibTransId="{1AEE3AE7-AC5B-4638-A6EE-DD3BB28D6606}"/>
    <dgm:cxn modelId="{F1CB74E8-6AFB-48D3-8C4D-13D426A9248B}" type="presOf" srcId="{C680A0A9-4CA2-4EB9-8033-61F5AD378914}" destId="{ED08780C-5D08-4E63-8556-BE26E3DE131C}" srcOrd="0" destOrd="0" presId="urn:microsoft.com/office/officeart/2005/8/layout/vList2"/>
    <dgm:cxn modelId="{DEAB6362-04DD-405B-8D3E-40CA11868AEE}" srcId="{44DF6579-5FF0-40FD-95A9-EE415B389AE1}" destId="{FE0BBED8-97D5-4930-90D6-1B11443A3E00}" srcOrd="1" destOrd="0" parTransId="{74F54FDA-DB32-4BD3-9CF8-88CC66D37CB4}" sibTransId="{17234D98-8652-415E-8BAB-97EFD6696D8B}"/>
    <dgm:cxn modelId="{5852D9BB-7FC5-4787-ABB9-5836EFD9F6B0}" type="presOf" srcId="{44C01771-4E7D-49EF-B222-E43CA16B8D88}" destId="{8C484DA6-69EA-425D-9CA7-EE89B14DF453}" srcOrd="0" destOrd="0" presId="urn:microsoft.com/office/officeart/2005/8/layout/vList2"/>
    <dgm:cxn modelId="{18098EE0-1E84-4D5E-9FF5-F00AC80FCB12}" srcId="{44DF6579-5FF0-40FD-95A9-EE415B389AE1}" destId="{C680A0A9-4CA2-4EB9-8033-61F5AD378914}" srcOrd="3" destOrd="0" parTransId="{B7AB1DB3-648A-420E-B212-4E79DF5D4A16}" sibTransId="{7CEF3063-9F47-49CD-8EF6-60D9BA26BEA1}"/>
    <dgm:cxn modelId="{247BF138-CFF7-4C01-B4BF-864871D292E8}" type="presParOf" srcId="{82E6F90A-3E9D-475A-AB47-933F036D4D0E}" destId="{E9288062-60B8-457D-B356-1C63F26D2527}" srcOrd="0" destOrd="0" presId="urn:microsoft.com/office/officeart/2005/8/layout/vList2"/>
    <dgm:cxn modelId="{D7415585-F54C-488E-A14E-898CB65C1F17}" type="presParOf" srcId="{82E6F90A-3E9D-475A-AB47-933F036D4D0E}" destId="{D213098B-DF07-4E06-93AD-1EA877640132}" srcOrd="1" destOrd="0" presId="urn:microsoft.com/office/officeart/2005/8/layout/vList2"/>
    <dgm:cxn modelId="{218EF3B5-DAB1-4733-8356-E21E4EC5C9DD}" type="presParOf" srcId="{82E6F90A-3E9D-475A-AB47-933F036D4D0E}" destId="{1C2D090C-3928-4E87-8D66-99A6D55B5579}" srcOrd="2" destOrd="0" presId="urn:microsoft.com/office/officeart/2005/8/layout/vList2"/>
    <dgm:cxn modelId="{707E28F2-3A92-4608-ACAB-95105D33993E}" type="presParOf" srcId="{82E6F90A-3E9D-475A-AB47-933F036D4D0E}" destId="{66F6C167-B966-40FF-A177-17690EC7800A}" srcOrd="3" destOrd="0" presId="urn:microsoft.com/office/officeart/2005/8/layout/vList2"/>
    <dgm:cxn modelId="{B0024906-2541-4C42-840F-A4BDACAD12C8}" type="presParOf" srcId="{82E6F90A-3E9D-475A-AB47-933F036D4D0E}" destId="{8C484DA6-69EA-425D-9CA7-EE89B14DF453}" srcOrd="4" destOrd="0" presId="urn:microsoft.com/office/officeart/2005/8/layout/vList2"/>
    <dgm:cxn modelId="{EE9A5CD2-7958-4BD6-BBA9-864FF4338EF9}" type="presParOf" srcId="{82E6F90A-3E9D-475A-AB47-933F036D4D0E}" destId="{F85293FF-78F9-4250-9F76-7ECD75370329}" srcOrd="5" destOrd="0" presId="urn:microsoft.com/office/officeart/2005/8/layout/vList2"/>
    <dgm:cxn modelId="{1AABFEC0-0097-4419-94DA-36E3603324CA}" type="presParOf" srcId="{82E6F90A-3E9D-475A-AB47-933F036D4D0E}" destId="{ED08780C-5D08-4E63-8556-BE26E3DE131C}" srcOrd="6" destOrd="0" presId="urn:microsoft.com/office/officeart/2005/8/layout/vList2"/>
    <dgm:cxn modelId="{A6719E89-6911-4554-8709-573BD1EFD772}" type="presParOf" srcId="{82E6F90A-3E9D-475A-AB47-933F036D4D0E}" destId="{BED49F0B-B19B-4098-AEFD-35775505EFBA}" srcOrd="7" destOrd="0" presId="urn:microsoft.com/office/officeart/2005/8/layout/vList2"/>
    <dgm:cxn modelId="{E14D71EA-5F88-46E1-833F-616F2311FD1B}" type="presParOf" srcId="{82E6F90A-3E9D-475A-AB47-933F036D4D0E}" destId="{4E3AA4F7-C0D7-41B9-A7F6-0EB3E055BBA5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4DF6579-5FF0-40FD-95A9-EE415B389AE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8BE68E-E128-4A8B-8E4F-31B2D1BF8AA0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1.Семейный кодекс Российской Федерации</a:t>
          </a:r>
          <a:endParaRPr lang="ru-RU" sz="1600" b="1" dirty="0">
            <a:solidFill>
              <a:srgbClr val="002060"/>
            </a:solidFill>
          </a:endParaRPr>
        </a:p>
      </dgm:t>
    </dgm:pt>
    <dgm:pt modelId="{543A99BE-9D7C-440D-BE42-486C7AAB776F}" type="parTrans" cxnId="{184F12FF-45A6-4300-8FB4-081EFDF7A6A5}">
      <dgm:prSet/>
      <dgm:spPr/>
      <dgm:t>
        <a:bodyPr/>
        <a:lstStyle/>
        <a:p>
          <a:endParaRPr lang="ru-RU" b="1">
            <a:solidFill>
              <a:srgbClr val="002060"/>
            </a:solidFill>
          </a:endParaRPr>
        </a:p>
      </dgm:t>
    </dgm:pt>
    <dgm:pt modelId="{1AEE3AE7-AC5B-4638-A6EE-DD3BB28D6606}" type="sibTrans" cxnId="{184F12FF-45A6-4300-8FB4-081EFDF7A6A5}">
      <dgm:prSet/>
      <dgm:spPr/>
      <dgm:t>
        <a:bodyPr/>
        <a:lstStyle/>
        <a:p>
          <a:endParaRPr lang="ru-RU" b="1">
            <a:solidFill>
              <a:srgbClr val="002060"/>
            </a:solidFill>
          </a:endParaRPr>
        </a:p>
      </dgm:t>
    </dgm:pt>
    <dgm:pt modelId="{FE0BBED8-97D5-4930-90D6-1B11443A3E00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just"/>
          <a:r>
            <a:rPr lang="ru-RU" sz="1600" b="1" dirty="0" smtClean="0">
              <a:solidFill>
                <a:srgbClr val="002060"/>
              </a:solidFill>
            </a:rPr>
            <a:t>2. Федеральный закон от 24.06.1999 № 120-ФЗ «Об основах системы профилактики безнадзорности и правонарушений несовершеннолетних»</a:t>
          </a:r>
          <a:endParaRPr lang="ru-RU" sz="1600" b="1" dirty="0">
            <a:solidFill>
              <a:srgbClr val="002060"/>
            </a:solidFill>
          </a:endParaRPr>
        </a:p>
      </dgm:t>
    </dgm:pt>
    <dgm:pt modelId="{74F54FDA-DB32-4BD3-9CF8-88CC66D37CB4}" type="parTrans" cxnId="{DEAB6362-04DD-405B-8D3E-40CA11868AEE}">
      <dgm:prSet/>
      <dgm:spPr/>
      <dgm:t>
        <a:bodyPr/>
        <a:lstStyle/>
        <a:p>
          <a:endParaRPr lang="ru-RU" b="1">
            <a:solidFill>
              <a:srgbClr val="002060"/>
            </a:solidFill>
          </a:endParaRPr>
        </a:p>
      </dgm:t>
    </dgm:pt>
    <dgm:pt modelId="{17234D98-8652-415E-8BAB-97EFD6696D8B}" type="sibTrans" cxnId="{DEAB6362-04DD-405B-8D3E-40CA11868AEE}">
      <dgm:prSet/>
      <dgm:spPr/>
      <dgm:t>
        <a:bodyPr/>
        <a:lstStyle/>
        <a:p>
          <a:endParaRPr lang="ru-RU" b="1">
            <a:solidFill>
              <a:srgbClr val="002060"/>
            </a:solidFill>
          </a:endParaRPr>
        </a:p>
      </dgm:t>
    </dgm:pt>
    <dgm:pt modelId="{44C01771-4E7D-49EF-B222-E43CA16B8D88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just"/>
          <a:r>
            <a:rPr lang="ru-RU" sz="1600" b="1" dirty="0" smtClean="0">
              <a:solidFill>
                <a:srgbClr val="002060"/>
              </a:solidFill>
            </a:rPr>
            <a:t>3. Федеральный закон от 24 июля 1998 г. N 124-ФЗ  «Об основных гарантиях прав ребенка в Российской Федерации»</a:t>
          </a:r>
          <a:endParaRPr lang="ru-RU" sz="1600" b="1" dirty="0">
            <a:solidFill>
              <a:srgbClr val="002060"/>
            </a:solidFill>
          </a:endParaRPr>
        </a:p>
      </dgm:t>
    </dgm:pt>
    <dgm:pt modelId="{51298AA4-AF2B-4BC4-953D-BB221D923E76}" type="parTrans" cxnId="{5F5409CB-C44C-48B0-B039-ADC139125297}">
      <dgm:prSet/>
      <dgm:spPr/>
      <dgm:t>
        <a:bodyPr/>
        <a:lstStyle/>
        <a:p>
          <a:endParaRPr lang="ru-RU" b="1">
            <a:solidFill>
              <a:srgbClr val="002060"/>
            </a:solidFill>
          </a:endParaRPr>
        </a:p>
      </dgm:t>
    </dgm:pt>
    <dgm:pt modelId="{DE904AE2-FDB8-44DD-BABE-CBCE4590D5C0}" type="sibTrans" cxnId="{5F5409CB-C44C-48B0-B039-ADC139125297}">
      <dgm:prSet/>
      <dgm:spPr/>
      <dgm:t>
        <a:bodyPr/>
        <a:lstStyle/>
        <a:p>
          <a:endParaRPr lang="ru-RU" b="1">
            <a:solidFill>
              <a:srgbClr val="002060"/>
            </a:solidFill>
          </a:endParaRPr>
        </a:p>
      </dgm:t>
    </dgm:pt>
    <dgm:pt modelId="{C680A0A9-4CA2-4EB9-8033-61F5AD378914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rgbClr val="002060"/>
              </a:solidFill>
            </a:rPr>
            <a:t>4. Закон Кировской области от 02.11.2007 № 183-ЗО                                  «Об организации и осуществлении деятельности по опеке                             и попечительству в Кировской области» </a:t>
          </a:r>
        </a:p>
        <a:p>
          <a:pPr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dirty="0">
            <a:solidFill>
              <a:srgbClr val="002060"/>
            </a:solidFill>
          </a:endParaRPr>
        </a:p>
      </dgm:t>
    </dgm:pt>
    <dgm:pt modelId="{B7AB1DB3-648A-420E-B212-4E79DF5D4A16}" type="parTrans" cxnId="{18098EE0-1E84-4D5E-9FF5-F00AC80FCB12}">
      <dgm:prSet/>
      <dgm:spPr/>
      <dgm:t>
        <a:bodyPr/>
        <a:lstStyle/>
        <a:p>
          <a:endParaRPr lang="ru-RU" b="1">
            <a:solidFill>
              <a:srgbClr val="002060"/>
            </a:solidFill>
          </a:endParaRPr>
        </a:p>
      </dgm:t>
    </dgm:pt>
    <dgm:pt modelId="{7CEF3063-9F47-49CD-8EF6-60D9BA26BEA1}" type="sibTrans" cxnId="{18098EE0-1E84-4D5E-9FF5-F00AC80FCB12}">
      <dgm:prSet/>
      <dgm:spPr/>
      <dgm:t>
        <a:bodyPr/>
        <a:lstStyle/>
        <a:p>
          <a:endParaRPr lang="ru-RU" b="1">
            <a:solidFill>
              <a:srgbClr val="002060"/>
            </a:solidFill>
          </a:endParaRPr>
        </a:p>
      </dgm:t>
    </dgm:pt>
    <dgm:pt modelId="{F95BA1FE-EC5C-48F4-8416-94ADD20F64A4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just"/>
          <a:r>
            <a:rPr lang="ru-RU" sz="1600" b="1" dirty="0" smtClean="0">
              <a:solidFill>
                <a:srgbClr val="002060"/>
              </a:solidFill>
            </a:rPr>
            <a:t>5. Закон Кировской области от 11.11.2014 № 469-ЗО                              «О социальном обслуживании граждан в Кировской области»</a:t>
          </a:r>
          <a:endParaRPr lang="ru-RU" sz="1600" b="1" dirty="0">
            <a:solidFill>
              <a:srgbClr val="002060"/>
            </a:solidFill>
          </a:endParaRPr>
        </a:p>
      </dgm:t>
    </dgm:pt>
    <dgm:pt modelId="{0F6CE14A-6AA5-4D21-BCB3-A508EDE71F57}" type="parTrans" cxnId="{5AC4A8E5-991C-45E7-A9D9-B05CCEE412D0}">
      <dgm:prSet/>
      <dgm:spPr/>
      <dgm:t>
        <a:bodyPr/>
        <a:lstStyle/>
        <a:p>
          <a:endParaRPr lang="ru-RU" b="1">
            <a:solidFill>
              <a:srgbClr val="002060"/>
            </a:solidFill>
          </a:endParaRPr>
        </a:p>
      </dgm:t>
    </dgm:pt>
    <dgm:pt modelId="{5FCF1A9A-977F-474A-A0AF-DED4A82CCC77}" type="sibTrans" cxnId="{5AC4A8E5-991C-45E7-A9D9-B05CCEE412D0}">
      <dgm:prSet/>
      <dgm:spPr/>
      <dgm:t>
        <a:bodyPr/>
        <a:lstStyle/>
        <a:p>
          <a:endParaRPr lang="ru-RU" b="1">
            <a:solidFill>
              <a:srgbClr val="002060"/>
            </a:solidFill>
          </a:endParaRPr>
        </a:p>
      </dgm:t>
    </dgm:pt>
    <dgm:pt modelId="{C9AF513E-4CE7-4863-BC05-B1639D4A23F7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rgbClr val="002060"/>
              </a:solidFill>
            </a:rPr>
            <a:t>6. Закон Кировской области от 25.11.2010 № 578-ЗО                                  «О комиссиях  по делам несовершеннолетних и защите их прав в Кировской области» </a:t>
          </a:r>
        </a:p>
        <a:p>
          <a:pPr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dirty="0">
            <a:solidFill>
              <a:srgbClr val="002060"/>
            </a:solidFill>
          </a:endParaRPr>
        </a:p>
      </dgm:t>
    </dgm:pt>
    <dgm:pt modelId="{4292E20E-F4DF-4F88-8D2B-BD3DF613A96B}" type="sibTrans" cxnId="{DB820E2E-3191-4E7C-B667-A0D5E45B19E9}">
      <dgm:prSet/>
      <dgm:spPr/>
      <dgm:t>
        <a:bodyPr/>
        <a:lstStyle/>
        <a:p>
          <a:endParaRPr lang="ru-RU" b="1">
            <a:solidFill>
              <a:srgbClr val="002060"/>
            </a:solidFill>
          </a:endParaRPr>
        </a:p>
      </dgm:t>
    </dgm:pt>
    <dgm:pt modelId="{10BF875C-EC17-4775-AECB-F1951C21F599}" type="parTrans" cxnId="{DB820E2E-3191-4E7C-B667-A0D5E45B19E9}">
      <dgm:prSet/>
      <dgm:spPr/>
      <dgm:t>
        <a:bodyPr/>
        <a:lstStyle/>
        <a:p>
          <a:endParaRPr lang="ru-RU" b="1">
            <a:solidFill>
              <a:srgbClr val="002060"/>
            </a:solidFill>
          </a:endParaRPr>
        </a:p>
      </dgm:t>
    </dgm:pt>
    <dgm:pt modelId="{82E6F90A-3E9D-475A-AB47-933F036D4D0E}" type="pres">
      <dgm:prSet presAssocID="{44DF6579-5FF0-40FD-95A9-EE415B389AE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288062-60B8-457D-B356-1C63F26D2527}" type="pres">
      <dgm:prSet presAssocID="{968BE68E-E128-4A8B-8E4F-31B2D1BF8AA0}" presName="parentText" presStyleLbl="node1" presStyleIdx="0" presStyleCnt="6" custLinFactNeighborX="899" custLinFactNeighborY="275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13098B-DF07-4E06-93AD-1EA877640132}" type="pres">
      <dgm:prSet presAssocID="{1AEE3AE7-AC5B-4638-A6EE-DD3BB28D6606}" presName="spacer" presStyleCnt="0"/>
      <dgm:spPr/>
      <dgm:t>
        <a:bodyPr/>
        <a:lstStyle/>
        <a:p>
          <a:endParaRPr lang="ru-RU"/>
        </a:p>
      </dgm:t>
    </dgm:pt>
    <dgm:pt modelId="{1C2D090C-3928-4E87-8D66-99A6D55B5579}" type="pres">
      <dgm:prSet presAssocID="{FE0BBED8-97D5-4930-90D6-1B11443A3E00}" presName="parentText" presStyleLbl="node1" presStyleIdx="1" presStyleCnt="6" custLinFactNeighborX="24" custLinFactNeighborY="503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F6C167-B966-40FF-A177-17690EC7800A}" type="pres">
      <dgm:prSet presAssocID="{17234D98-8652-415E-8BAB-97EFD6696D8B}" presName="spacer" presStyleCnt="0"/>
      <dgm:spPr/>
      <dgm:t>
        <a:bodyPr/>
        <a:lstStyle/>
        <a:p>
          <a:endParaRPr lang="ru-RU"/>
        </a:p>
      </dgm:t>
    </dgm:pt>
    <dgm:pt modelId="{8C484DA6-69EA-425D-9CA7-EE89B14DF453}" type="pres">
      <dgm:prSet presAssocID="{44C01771-4E7D-49EF-B222-E43CA16B8D88}" presName="parentText" presStyleLbl="node1" presStyleIdx="2" presStyleCnt="6" custLinFactNeighborX="24" custLinFactNeighborY="421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5293FF-78F9-4250-9F76-7ECD75370329}" type="pres">
      <dgm:prSet presAssocID="{DE904AE2-FDB8-44DD-BABE-CBCE4590D5C0}" presName="spacer" presStyleCnt="0"/>
      <dgm:spPr/>
      <dgm:t>
        <a:bodyPr/>
        <a:lstStyle/>
        <a:p>
          <a:endParaRPr lang="ru-RU"/>
        </a:p>
      </dgm:t>
    </dgm:pt>
    <dgm:pt modelId="{ED08780C-5D08-4E63-8556-BE26E3DE131C}" type="pres">
      <dgm:prSet presAssocID="{C680A0A9-4CA2-4EB9-8033-61F5AD378914}" presName="parentText" presStyleLbl="node1" presStyleIdx="3" presStyleCnt="6" custScaleY="117488" custLinFactY="9311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D49F0B-B19B-4098-AEFD-35775505EFBA}" type="pres">
      <dgm:prSet presAssocID="{7CEF3063-9F47-49CD-8EF6-60D9BA26BEA1}" presName="spacer" presStyleCnt="0"/>
      <dgm:spPr/>
      <dgm:t>
        <a:bodyPr/>
        <a:lstStyle/>
        <a:p>
          <a:endParaRPr lang="ru-RU"/>
        </a:p>
      </dgm:t>
    </dgm:pt>
    <dgm:pt modelId="{4E3AA4F7-C0D7-41B9-A7F6-0EB3E055BBA5}" type="pres">
      <dgm:prSet presAssocID="{F95BA1FE-EC5C-48F4-8416-94ADD20F64A4}" presName="parentText" presStyleLbl="node1" presStyleIdx="4" presStyleCnt="6" custLinFactNeighborX="24" custLinFactNeighborY="464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8E8DD2-107B-4D5E-BCC3-1E1CA5A43C70}" type="pres">
      <dgm:prSet presAssocID="{5FCF1A9A-977F-474A-A0AF-DED4A82CCC77}" presName="spacer" presStyleCnt="0"/>
      <dgm:spPr/>
    </dgm:pt>
    <dgm:pt modelId="{540DC3F1-EAEB-498E-B1B2-1C6C31248820}" type="pres">
      <dgm:prSet presAssocID="{C9AF513E-4CE7-4863-BC05-B1639D4A23F7}" presName="parentText" presStyleLbl="node1" presStyleIdx="5" presStyleCnt="6" custLinFactY="2412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B5EA84-4F5B-4CC5-B00F-27F065F81B5A}" type="presOf" srcId="{F95BA1FE-EC5C-48F4-8416-94ADD20F64A4}" destId="{4E3AA4F7-C0D7-41B9-A7F6-0EB3E055BBA5}" srcOrd="0" destOrd="0" presId="urn:microsoft.com/office/officeart/2005/8/layout/vList2"/>
    <dgm:cxn modelId="{001BC587-4BD7-4AA7-A377-AFCACA2B7364}" type="presOf" srcId="{FE0BBED8-97D5-4930-90D6-1B11443A3E00}" destId="{1C2D090C-3928-4E87-8D66-99A6D55B5579}" srcOrd="0" destOrd="0" presId="urn:microsoft.com/office/officeart/2005/8/layout/vList2"/>
    <dgm:cxn modelId="{DF1A9050-B519-4C0E-9E94-5F23FE2A0878}" type="presOf" srcId="{C9AF513E-4CE7-4863-BC05-B1639D4A23F7}" destId="{540DC3F1-EAEB-498E-B1B2-1C6C31248820}" srcOrd="0" destOrd="0" presId="urn:microsoft.com/office/officeart/2005/8/layout/vList2"/>
    <dgm:cxn modelId="{5AC4A8E5-991C-45E7-A9D9-B05CCEE412D0}" srcId="{44DF6579-5FF0-40FD-95A9-EE415B389AE1}" destId="{F95BA1FE-EC5C-48F4-8416-94ADD20F64A4}" srcOrd="4" destOrd="0" parTransId="{0F6CE14A-6AA5-4D21-BCB3-A508EDE71F57}" sibTransId="{5FCF1A9A-977F-474A-A0AF-DED4A82CCC77}"/>
    <dgm:cxn modelId="{5F5409CB-C44C-48B0-B039-ADC139125297}" srcId="{44DF6579-5FF0-40FD-95A9-EE415B389AE1}" destId="{44C01771-4E7D-49EF-B222-E43CA16B8D88}" srcOrd="2" destOrd="0" parTransId="{51298AA4-AF2B-4BC4-953D-BB221D923E76}" sibTransId="{DE904AE2-FDB8-44DD-BABE-CBCE4590D5C0}"/>
    <dgm:cxn modelId="{4BE23AEF-F5AB-435B-BE00-159D2034C03B}" type="presOf" srcId="{C680A0A9-4CA2-4EB9-8033-61F5AD378914}" destId="{ED08780C-5D08-4E63-8556-BE26E3DE131C}" srcOrd="0" destOrd="0" presId="urn:microsoft.com/office/officeart/2005/8/layout/vList2"/>
    <dgm:cxn modelId="{184F12FF-45A6-4300-8FB4-081EFDF7A6A5}" srcId="{44DF6579-5FF0-40FD-95A9-EE415B389AE1}" destId="{968BE68E-E128-4A8B-8E4F-31B2D1BF8AA0}" srcOrd="0" destOrd="0" parTransId="{543A99BE-9D7C-440D-BE42-486C7AAB776F}" sibTransId="{1AEE3AE7-AC5B-4638-A6EE-DD3BB28D6606}"/>
    <dgm:cxn modelId="{0F3E5273-09A5-413B-A84D-D6397DCE8823}" type="presOf" srcId="{44C01771-4E7D-49EF-B222-E43CA16B8D88}" destId="{8C484DA6-69EA-425D-9CA7-EE89B14DF453}" srcOrd="0" destOrd="0" presId="urn:microsoft.com/office/officeart/2005/8/layout/vList2"/>
    <dgm:cxn modelId="{DEAB6362-04DD-405B-8D3E-40CA11868AEE}" srcId="{44DF6579-5FF0-40FD-95A9-EE415B389AE1}" destId="{FE0BBED8-97D5-4930-90D6-1B11443A3E00}" srcOrd="1" destOrd="0" parTransId="{74F54FDA-DB32-4BD3-9CF8-88CC66D37CB4}" sibTransId="{17234D98-8652-415E-8BAB-97EFD6696D8B}"/>
    <dgm:cxn modelId="{DB820E2E-3191-4E7C-B667-A0D5E45B19E9}" srcId="{44DF6579-5FF0-40FD-95A9-EE415B389AE1}" destId="{C9AF513E-4CE7-4863-BC05-B1639D4A23F7}" srcOrd="5" destOrd="0" parTransId="{10BF875C-EC17-4775-AECB-F1951C21F599}" sibTransId="{4292E20E-F4DF-4F88-8D2B-BD3DF613A96B}"/>
    <dgm:cxn modelId="{F53A7745-C784-4A04-AEFF-6DB5B6F56177}" type="presOf" srcId="{44DF6579-5FF0-40FD-95A9-EE415B389AE1}" destId="{82E6F90A-3E9D-475A-AB47-933F036D4D0E}" srcOrd="0" destOrd="0" presId="urn:microsoft.com/office/officeart/2005/8/layout/vList2"/>
    <dgm:cxn modelId="{18098EE0-1E84-4D5E-9FF5-F00AC80FCB12}" srcId="{44DF6579-5FF0-40FD-95A9-EE415B389AE1}" destId="{C680A0A9-4CA2-4EB9-8033-61F5AD378914}" srcOrd="3" destOrd="0" parTransId="{B7AB1DB3-648A-420E-B212-4E79DF5D4A16}" sibTransId="{7CEF3063-9F47-49CD-8EF6-60D9BA26BEA1}"/>
    <dgm:cxn modelId="{B9A2B87C-CA15-4244-A1B2-7560029F0FEC}" type="presOf" srcId="{968BE68E-E128-4A8B-8E4F-31B2D1BF8AA0}" destId="{E9288062-60B8-457D-B356-1C63F26D2527}" srcOrd="0" destOrd="0" presId="urn:microsoft.com/office/officeart/2005/8/layout/vList2"/>
    <dgm:cxn modelId="{B82BF131-F3CC-4FF6-82D5-EBD3B5AF7301}" type="presParOf" srcId="{82E6F90A-3E9D-475A-AB47-933F036D4D0E}" destId="{E9288062-60B8-457D-B356-1C63F26D2527}" srcOrd="0" destOrd="0" presId="urn:microsoft.com/office/officeart/2005/8/layout/vList2"/>
    <dgm:cxn modelId="{7BD38ED7-22B4-45DD-B75F-E642CB5509F0}" type="presParOf" srcId="{82E6F90A-3E9D-475A-AB47-933F036D4D0E}" destId="{D213098B-DF07-4E06-93AD-1EA877640132}" srcOrd="1" destOrd="0" presId="urn:microsoft.com/office/officeart/2005/8/layout/vList2"/>
    <dgm:cxn modelId="{DFF41529-44D7-43E2-B4BC-FECAF2E34C29}" type="presParOf" srcId="{82E6F90A-3E9D-475A-AB47-933F036D4D0E}" destId="{1C2D090C-3928-4E87-8D66-99A6D55B5579}" srcOrd="2" destOrd="0" presId="urn:microsoft.com/office/officeart/2005/8/layout/vList2"/>
    <dgm:cxn modelId="{CDC00F24-451B-4E13-9735-2AA859D5BB7F}" type="presParOf" srcId="{82E6F90A-3E9D-475A-AB47-933F036D4D0E}" destId="{66F6C167-B966-40FF-A177-17690EC7800A}" srcOrd="3" destOrd="0" presId="urn:microsoft.com/office/officeart/2005/8/layout/vList2"/>
    <dgm:cxn modelId="{7278E42D-8895-4A70-85F6-987164FD58B6}" type="presParOf" srcId="{82E6F90A-3E9D-475A-AB47-933F036D4D0E}" destId="{8C484DA6-69EA-425D-9CA7-EE89B14DF453}" srcOrd="4" destOrd="0" presId="urn:microsoft.com/office/officeart/2005/8/layout/vList2"/>
    <dgm:cxn modelId="{0A51C233-E6AE-4246-9973-D1099C6D413D}" type="presParOf" srcId="{82E6F90A-3E9D-475A-AB47-933F036D4D0E}" destId="{F85293FF-78F9-4250-9F76-7ECD75370329}" srcOrd="5" destOrd="0" presId="urn:microsoft.com/office/officeart/2005/8/layout/vList2"/>
    <dgm:cxn modelId="{79705A84-055E-4DFE-9B89-044DC230E1D0}" type="presParOf" srcId="{82E6F90A-3E9D-475A-AB47-933F036D4D0E}" destId="{ED08780C-5D08-4E63-8556-BE26E3DE131C}" srcOrd="6" destOrd="0" presId="urn:microsoft.com/office/officeart/2005/8/layout/vList2"/>
    <dgm:cxn modelId="{288DDA84-1AFA-4CC8-B85D-120332771A06}" type="presParOf" srcId="{82E6F90A-3E9D-475A-AB47-933F036D4D0E}" destId="{BED49F0B-B19B-4098-AEFD-35775505EFBA}" srcOrd="7" destOrd="0" presId="urn:microsoft.com/office/officeart/2005/8/layout/vList2"/>
    <dgm:cxn modelId="{D7E74E6D-A487-48A8-ACC8-F65AA64F33F3}" type="presParOf" srcId="{82E6F90A-3E9D-475A-AB47-933F036D4D0E}" destId="{4E3AA4F7-C0D7-41B9-A7F6-0EB3E055BBA5}" srcOrd="8" destOrd="0" presId="urn:microsoft.com/office/officeart/2005/8/layout/vList2"/>
    <dgm:cxn modelId="{34757401-A431-4BC4-B737-955104599D0F}" type="presParOf" srcId="{82E6F90A-3E9D-475A-AB47-933F036D4D0E}" destId="{198E8DD2-107B-4D5E-BCC3-1E1CA5A43C70}" srcOrd="9" destOrd="0" presId="urn:microsoft.com/office/officeart/2005/8/layout/vList2"/>
    <dgm:cxn modelId="{61E3A3AC-72D5-44EE-B384-C190BEC38361}" type="presParOf" srcId="{82E6F90A-3E9D-475A-AB47-933F036D4D0E}" destId="{540DC3F1-EAEB-498E-B1B2-1C6C31248820}" srcOrd="10" destOrd="0" presId="urn:microsoft.com/office/officeart/2005/8/layout/vList2"/>
  </dgm:cxnLst>
  <dgm:bg>
    <a:solidFill>
      <a:schemeClr val="accent5">
        <a:lumMod val="60000"/>
        <a:lumOff val="40000"/>
      </a:schemeClr>
    </a:solidFill>
  </dgm:bg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4DF6579-5FF0-40FD-95A9-EE415B389AE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CFA27C-2B95-410F-99CB-3C8F39D1BFED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комиссия по делам несовершеннолетних и защите их прав  при Правительстве Кировской области</a:t>
          </a:r>
          <a:endParaRPr lang="ru-RU" sz="1600" b="1" dirty="0">
            <a:solidFill>
              <a:srgbClr val="002060"/>
            </a:solidFill>
          </a:endParaRPr>
        </a:p>
      </dgm:t>
    </dgm:pt>
    <dgm:pt modelId="{513C62A0-A08C-4C77-A09C-D71012DAEADB}" type="parTrans" cxnId="{49286E9F-DB64-4BA0-A9F0-DDB0F74FAE77}">
      <dgm:prSet/>
      <dgm:spPr/>
      <dgm:t>
        <a:bodyPr/>
        <a:lstStyle/>
        <a:p>
          <a:pPr algn="ctr"/>
          <a:endParaRPr lang="ru-RU" sz="1600" b="1">
            <a:solidFill>
              <a:srgbClr val="002060"/>
            </a:solidFill>
          </a:endParaRPr>
        </a:p>
      </dgm:t>
    </dgm:pt>
    <dgm:pt modelId="{2B3AA540-8075-406C-BB11-2BFB203A0E19}" type="sibTrans" cxnId="{49286E9F-DB64-4BA0-A9F0-DDB0F74FAE77}">
      <dgm:prSet/>
      <dgm:spPr/>
      <dgm:t>
        <a:bodyPr/>
        <a:lstStyle/>
        <a:p>
          <a:pPr algn="ctr"/>
          <a:endParaRPr lang="ru-RU" sz="1600" b="1">
            <a:solidFill>
              <a:srgbClr val="002060"/>
            </a:solidFill>
          </a:endParaRPr>
        </a:p>
      </dgm:t>
    </dgm:pt>
    <dgm:pt modelId="{CC468E05-F59E-4F75-8F5B-561ACD07B57B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министерство образования Кировской области</a:t>
          </a:r>
          <a:endParaRPr lang="ru-RU" sz="1600" b="1" dirty="0">
            <a:solidFill>
              <a:srgbClr val="002060"/>
            </a:solidFill>
          </a:endParaRPr>
        </a:p>
      </dgm:t>
    </dgm:pt>
    <dgm:pt modelId="{1DBB4AED-EB93-4BF7-921B-80766DC02880}" type="parTrans" cxnId="{2D5494C3-B3B7-470D-82C4-F2BA71C2105D}">
      <dgm:prSet/>
      <dgm:spPr/>
      <dgm:t>
        <a:bodyPr/>
        <a:lstStyle/>
        <a:p>
          <a:pPr algn="ctr"/>
          <a:endParaRPr lang="ru-RU" sz="1600" b="1">
            <a:solidFill>
              <a:srgbClr val="002060"/>
            </a:solidFill>
          </a:endParaRPr>
        </a:p>
      </dgm:t>
    </dgm:pt>
    <dgm:pt modelId="{FB64F544-3264-4D8B-92B2-B0114B643DE8}" type="sibTrans" cxnId="{2D5494C3-B3B7-470D-82C4-F2BA71C2105D}">
      <dgm:prSet/>
      <dgm:spPr/>
      <dgm:t>
        <a:bodyPr/>
        <a:lstStyle/>
        <a:p>
          <a:pPr algn="ctr"/>
          <a:endParaRPr lang="ru-RU" sz="1600" b="1">
            <a:solidFill>
              <a:srgbClr val="002060"/>
            </a:solidFill>
          </a:endParaRPr>
        </a:p>
      </dgm:t>
    </dgm:pt>
    <dgm:pt modelId="{A59BE785-0455-4970-B586-42D579965989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министерство здравоохранения Кировской области</a:t>
          </a:r>
          <a:endParaRPr lang="ru-RU" sz="1600" b="1" dirty="0">
            <a:solidFill>
              <a:srgbClr val="002060"/>
            </a:solidFill>
          </a:endParaRPr>
        </a:p>
      </dgm:t>
    </dgm:pt>
    <dgm:pt modelId="{2ADE6413-DABA-43A7-A422-90AC53DD1E76}" type="parTrans" cxnId="{5CB0D292-90FB-4D9B-AD6C-D68F25DFF0F6}">
      <dgm:prSet/>
      <dgm:spPr/>
      <dgm:t>
        <a:bodyPr/>
        <a:lstStyle/>
        <a:p>
          <a:pPr algn="ctr"/>
          <a:endParaRPr lang="ru-RU" sz="1600" b="1">
            <a:solidFill>
              <a:srgbClr val="002060"/>
            </a:solidFill>
          </a:endParaRPr>
        </a:p>
      </dgm:t>
    </dgm:pt>
    <dgm:pt modelId="{43EDF88A-4F1D-43B1-9996-614A2CF369FB}" type="sibTrans" cxnId="{5CB0D292-90FB-4D9B-AD6C-D68F25DFF0F6}">
      <dgm:prSet/>
      <dgm:spPr/>
      <dgm:t>
        <a:bodyPr/>
        <a:lstStyle/>
        <a:p>
          <a:pPr algn="ctr"/>
          <a:endParaRPr lang="ru-RU" sz="1600" b="1">
            <a:solidFill>
              <a:srgbClr val="002060"/>
            </a:solidFill>
          </a:endParaRPr>
        </a:p>
      </dgm:t>
    </dgm:pt>
    <dgm:pt modelId="{99BCBF47-11F5-458C-B555-5C6E77475E77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министерство социального развития Кировской области</a:t>
          </a:r>
          <a:endParaRPr lang="ru-RU" sz="1600" b="1" dirty="0">
            <a:solidFill>
              <a:srgbClr val="002060"/>
            </a:solidFill>
          </a:endParaRPr>
        </a:p>
      </dgm:t>
    </dgm:pt>
    <dgm:pt modelId="{C4E57729-CD84-4B4B-8439-9975750FE521}" type="parTrans" cxnId="{B8C7D869-37A0-423E-80A7-4DFA7259102A}">
      <dgm:prSet/>
      <dgm:spPr/>
      <dgm:t>
        <a:bodyPr/>
        <a:lstStyle/>
        <a:p>
          <a:pPr algn="ctr"/>
          <a:endParaRPr lang="ru-RU" sz="1600" b="1">
            <a:solidFill>
              <a:srgbClr val="002060"/>
            </a:solidFill>
          </a:endParaRPr>
        </a:p>
      </dgm:t>
    </dgm:pt>
    <dgm:pt modelId="{E7DD2123-E3C0-4078-B8FA-8CF222A12CF6}" type="sibTrans" cxnId="{B8C7D869-37A0-423E-80A7-4DFA7259102A}">
      <dgm:prSet/>
      <dgm:spPr/>
      <dgm:t>
        <a:bodyPr/>
        <a:lstStyle/>
        <a:p>
          <a:pPr algn="ctr"/>
          <a:endParaRPr lang="ru-RU" sz="1600" b="1">
            <a:solidFill>
              <a:srgbClr val="002060"/>
            </a:solidFill>
          </a:endParaRPr>
        </a:p>
      </dgm:t>
    </dgm:pt>
    <dgm:pt modelId="{73492EFC-D701-4675-887D-BAA46B1E3ECA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управление государственной службы занятости населения Кировской области</a:t>
          </a:r>
          <a:endParaRPr lang="ru-RU" sz="1600" b="1" dirty="0">
            <a:solidFill>
              <a:srgbClr val="002060"/>
            </a:solidFill>
          </a:endParaRPr>
        </a:p>
      </dgm:t>
    </dgm:pt>
    <dgm:pt modelId="{0BB77512-21C7-494B-97E0-264F5CB870AF}" type="parTrans" cxnId="{C7355927-0109-4BFA-A163-ACBE98E9DF8F}">
      <dgm:prSet/>
      <dgm:spPr/>
      <dgm:t>
        <a:bodyPr/>
        <a:lstStyle/>
        <a:p>
          <a:pPr algn="ctr"/>
          <a:endParaRPr lang="ru-RU" sz="1600" b="1">
            <a:solidFill>
              <a:srgbClr val="002060"/>
            </a:solidFill>
          </a:endParaRPr>
        </a:p>
      </dgm:t>
    </dgm:pt>
    <dgm:pt modelId="{7EED2526-E543-41F1-8914-3C96BF36F552}" type="sibTrans" cxnId="{C7355927-0109-4BFA-A163-ACBE98E9DF8F}">
      <dgm:prSet/>
      <dgm:spPr/>
      <dgm:t>
        <a:bodyPr/>
        <a:lstStyle/>
        <a:p>
          <a:pPr algn="ctr"/>
          <a:endParaRPr lang="ru-RU" sz="1600" b="1">
            <a:solidFill>
              <a:srgbClr val="002060"/>
            </a:solidFill>
          </a:endParaRPr>
        </a:p>
      </dgm:t>
    </dgm:pt>
    <dgm:pt modelId="{7B019809-CC91-488D-AF03-A446A3B8EF68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Управление Министерства внутренних дел Российской Федерации </a:t>
          </a:r>
        </a:p>
        <a:p>
          <a:pPr algn="ctr"/>
          <a:r>
            <a:rPr lang="ru-RU" sz="1600" b="1" dirty="0" smtClean="0">
              <a:solidFill>
                <a:srgbClr val="002060"/>
              </a:solidFill>
            </a:rPr>
            <a:t>по Кировской области </a:t>
          </a:r>
          <a:endParaRPr lang="ru-RU" sz="1600" b="1" dirty="0">
            <a:solidFill>
              <a:srgbClr val="002060"/>
            </a:solidFill>
          </a:endParaRPr>
        </a:p>
      </dgm:t>
    </dgm:pt>
    <dgm:pt modelId="{4BA036E9-54DD-4404-8B1B-B859F17E43E8}" type="parTrans" cxnId="{0193867C-2876-4671-B684-089CD2DF230B}">
      <dgm:prSet/>
      <dgm:spPr/>
      <dgm:t>
        <a:bodyPr/>
        <a:lstStyle/>
        <a:p>
          <a:pPr algn="ctr"/>
          <a:endParaRPr lang="ru-RU" sz="1600" b="1">
            <a:solidFill>
              <a:srgbClr val="002060"/>
            </a:solidFill>
          </a:endParaRPr>
        </a:p>
      </dgm:t>
    </dgm:pt>
    <dgm:pt modelId="{8DFDA126-8A15-43AC-B617-EE8512AE0B5C}" type="sibTrans" cxnId="{0193867C-2876-4671-B684-089CD2DF230B}">
      <dgm:prSet/>
      <dgm:spPr/>
      <dgm:t>
        <a:bodyPr/>
        <a:lstStyle/>
        <a:p>
          <a:pPr algn="ctr"/>
          <a:endParaRPr lang="ru-RU" sz="1600" b="1">
            <a:solidFill>
              <a:srgbClr val="002060"/>
            </a:solidFill>
          </a:endParaRPr>
        </a:p>
      </dgm:t>
    </dgm:pt>
    <dgm:pt modelId="{9C14913B-911F-429C-985D-9BB3795DDE3E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Управление Федеральной службы исполнения наказаний по Кировской области</a:t>
          </a:r>
          <a:endParaRPr lang="ru-RU" sz="1600" b="1" dirty="0">
            <a:solidFill>
              <a:srgbClr val="002060"/>
            </a:solidFill>
          </a:endParaRPr>
        </a:p>
      </dgm:t>
    </dgm:pt>
    <dgm:pt modelId="{BBDEE5E6-2090-4AC7-906D-7A70E1763E95}" type="parTrans" cxnId="{35378B88-326D-4131-9590-89BEC3D5B7CA}">
      <dgm:prSet/>
      <dgm:spPr/>
      <dgm:t>
        <a:bodyPr/>
        <a:lstStyle/>
        <a:p>
          <a:pPr algn="ctr"/>
          <a:endParaRPr lang="ru-RU" sz="1600" b="1">
            <a:solidFill>
              <a:srgbClr val="002060"/>
            </a:solidFill>
          </a:endParaRPr>
        </a:p>
      </dgm:t>
    </dgm:pt>
    <dgm:pt modelId="{3557705E-5485-4A45-8813-FD1071380064}" type="sibTrans" cxnId="{35378B88-326D-4131-9590-89BEC3D5B7CA}">
      <dgm:prSet/>
      <dgm:spPr/>
      <dgm:t>
        <a:bodyPr/>
        <a:lstStyle/>
        <a:p>
          <a:pPr algn="ctr"/>
          <a:endParaRPr lang="ru-RU" sz="1600" b="1">
            <a:solidFill>
              <a:srgbClr val="002060"/>
            </a:solidFill>
          </a:endParaRPr>
        </a:p>
      </dgm:t>
    </dgm:pt>
    <dgm:pt modelId="{13619475-D5A5-4EE1-9A60-C125110CB60F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министерство спорта и молодежной политики Кировской области</a:t>
          </a:r>
          <a:endParaRPr lang="ru-RU" sz="1600" b="1" dirty="0">
            <a:solidFill>
              <a:srgbClr val="002060"/>
            </a:solidFill>
          </a:endParaRPr>
        </a:p>
      </dgm:t>
    </dgm:pt>
    <dgm:pt modelId="{D80257EF-3A8C-4732-AF4B-16D6F89DF43D}" type="parTrans" cxnId="{F14CEDC1-E299-4425-8AF2-E418231D54E2}">
      <dgm:prSet/>
      <dgm:spPr/>
      <dgm:t>
        <a:bodyPr/>
        <a:lstStyle/>
        <a:p>
          <a:endParaRPr lang="ru-RU"/>
        </a:p>
      </dgm:t>
    </dgm:pt>
    <dgm:pt modelId="{6145702B-599C-47F2-8196-81240E00A2CC}" type="sibTrans" cxnId="{F14CEDC1-E299-4425-8AF2-E418231D54E2}">
      <dgm:prSet/>
      <dgm:spPr/>
      <dgm:t>
        <a:bodyPr/>
        <a:lstStyle/>
        <a:p>
          <a:endParaRPr lang="ru-RU"/>
        </a:p>
      </dgm:t>
    </dgm:pt>
    <dgm:pt modelId="{82E6F90A-3E9D-475A-AB47-933F036D4D0E}" type="pres">
      <dgm:prSet presAssocID="{44DF6579-5FF0-40FD-95A9-EE415B389AE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3798BB2-C278-4035-8C39-910F15594A5F}" type="pres">
      <dgm:prSet presAssocID="{68CFA27C-2B95-410F-99CB-3C8F39D1BFED}" presName="parentText" presStyleLbl="node1" presStyleIdx="0" presStyleCnt="8" custLinFactY="-4406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E6A582-4D9B-4C24-A034-0D895A6889B5}" type="pres">
      <dgm:prSet presAssocID="{2B3AA540-8075-406C-BB11-2BFB203A0E19}" presName="spacer" presStyleCnt="0"/>
      <dgm:spPr/>
      <dgm:t>
        <a:bodyPr/>
        <a:lstStyle/>
        <a:p>
          <a:endParaRPr lang="ru-RU"/>
        </a:p>
      </dgm:t>
    </dgm:pt>
    <dgm:pt modelId="{DAC9A009-BE95-49C4-8719-935F151E6E86}" type="pres">
      <dgm:prSet presAssocID="{CC468E05-F59E-4F75-8F5B-561ACD07B57B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78A376-BD61-48BE-8EC5-87A11C999BE6}" type="pres">
      <dgm:prSet presAssocID="{FB64F544-3264-4D8B-92B2-B0114B643DE8}" presName="spacer" presStyleCnt="0"/>
      <dgm:spPr/>
      <dgm:t>
        <a:bodyPr/>
        <a:lstStyle/>
        <a:p>
          <a:endParaRPr lang="ru-RU"/>
        </a:p>
      </dgm:t>
    </dgm:pt>
    <dgm:pt modelId="{4A5D926D-CAAA-46C2-B675-D3599FEA05AF}" type="pres">
      <dgm:prSet presAssocID="{A59BE785-0455-4970-B586-42D579965989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3BF8D-D26C-4A15-AA10-61FEB4FF9074}" type="pres">
      <dgm:prSet presAssocID="{43EDF88A-4F1D-43B1-9996-614A2CF369FB}" presName="spacer" presStyleCnt="0"/>
      <dgm:spPr/>
      <dgm:t>
        <a:bodyPr/>
        <a:lstStyle/>
        <a:p>
          <a:endParaRPr lang="ru-RU"/>
        </a:p>
      </dgm:t>
    </dgm:pt>
    <dgm:pt modelId="{788D2A8D-D704-419A-913C-A92DF4135ABA}" type="pres">
      <dgm:prSet presAssocID="{99BCBF47-11F5-458C-B555-5C6E77475E77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B4865A-A98A-4CE8-BB80-44133FE175C7}" type="pres">
      <dgm:prSet presAssocID="{E7DD2123-E3C0-4078-B8FA-8CF222A12CF6}" presName="spacer" presStyleCnt="0"/>
      <dgm:spPr/>
      <dgm:t>
        <a:bodyPr/>
        <a:lstStyle/>
        <a:p>
          <a:endParaRPr lang="ru-RU"/>
        </a:p>
      </dgm:t>
    </dgm:pt>
    <dgm:pt modelId="{4D486365-6015-4F1C-B9AF-8BC18F07DD3B}" type="pres">
      <dgm:prSet presAssocID="{13619475-D5A5-4EE1-9A60-C125110CB60F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37001A-996E-47E8-AAF4-65A4DE2EF9A4}" type="pres">
      <dgm:prSet presAssocID="{6145702B-599C-47F2-8196-81240E00A2CC}" presName="spacer" presStyleCnt="0"/>
      <dgm:spPr/>
    </dgm:pt>
    <dgm:pt modelId="{804DFE9D-5E07-4F55-87C3-9D8627E82570}" type="pres">
      <dgm:prSet presAssocID="{73492EFC-D701-4675-887D-BAA46B1E3ECA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B8EEF7-17CC-486D-8AF1-C2A3318DF1A5}" type="pres">
      <dgm:prSet presAssocID="{7EED2526-E543-41F1-8914-3C96BF36F552}" presName="spacer" presStyleCnt="0"/>
      <dgm:spPr/>
      <dgm:t>
        <a:bodyPr/>
        <a:lstStyle/>
        <a:p>
          <a:endParaRPr lang="ru-RU"/>
        </a:p>
      </dgm:t>
    </dgm:pt>
    <dgm:pt modelId="{4FDA5480-E7D7-4C23-9E81-5A166E76FDEA}" type="pres">
      <dgm:prSet presAssocID="{7B019809-CC91-488D-AF03-A446A3B8EF68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CEFCDD-62E8-4B19-82F0-6F2CB2AC8A65}" type="pres">
      <dgm:prSet presAssocID="{8DFDA126-8A15-43AC-B617-EE8512AE0B5C}" presName="spacer" presStyleCnt="0"/>
      <dgm:spPr/>
      <dgm:t>
        <a:bodyPr/>
        <a:lstStyle/>
        <a:p>
          <a:endParaRPr lang="ru-RU"/>
        </a:p>
      </dgm:t>
    </dgm:pt>
    <dgm:pt modelId="{E8A47CAE-4071-45DD-82A5-816B511FFE2C}" type="pres">
      <dgm:prSet presAssocID="{9C14913B-911F-429C-985D-9BB3795DDE3E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FD79DF-1BF8-4850-94A0-3C8BEA21875C}" type="presOf" srcId="{68CFA27C-2B95-410F-99CB-3C8F39D1BFED}" destId="{53798BB2-C278-4035-8C39-910F15594A5F}" srcOrd="0" destOrd="0" presId="urn:microsoft.com/office/officeart/2005/8/layout/vList2"/>
    <dgm:cxn modelId="{35378B88-326D-4131-9590-89BEC3D5B7CA}" srcId="{44DF6579-5FF0-40FD-95A9-EE415B389AE1}" destId="{9C14913B-911F-429C-985D-9BB3795DDE3E}" srcOrd="7" destOrd="0" parTransId="{BBDEE5E6-2090-4AC7-906D-7A70E1763E95}" sibTransId="{3557705E-5485-4A45-8813-FD1071380064}"/>
    <dgm:cxn modelId="{2D5494C3-B3B7-470D-82C4-F2BA71C2105D}" srcId="{44DF6579-5FF0-40FD-95A9-EE415B389AE1}" destId="{CC468E05-F59E-4F75-8F5B-561ACD07B57B}" srcOrd="1" destOrd="0" parTransId="{1DBB4AED-EB93-4BF7-921B-80766DC02880}" sibTransId="{FB64F544-3264-4D8B-92B2-B0114B643DE8}"/>
    <dgm:cxn modelId="{B8C7D869-37A0-423E-80A7-4DFA7259102A}" srcId="{44DF6579-5FF0-40FD-95A9-EE415B389AE1}" destId="{99BCBF47-11F5-458C-B555-5C6E77475E77}" srcOrd="3" destOrd="0" parTransId="{C4E57729-CD84-4B4B-8439-9975750FE521}" sibTransId="{E7DD2123-E3C0-4078-B8FA-8CF222A12CF6}"/>
    <dgm:cxn modelId="{43067C16-6D60-4081-A8EA-ADCB26E30DFA}" type="presOf" srcId="{73492EFC-D701-4675-887D-BAA46B1E3ECA}" destId="{804DFE9D-5E07-4F55-87C3-9D8627E82570}" srcOrd="0" destOrd="0" presId="urn:microsoft.com/office/officeart/2005/8/layout/vList2"/>
    <dgm:cxn modelId="{B300125F-82E7-4DE8-9BC9-187EFA3897D9}" type="presOf" srcId="{9C14913B-911F-429C-985D-9BB3795DDE3E}" destId="{E8A47CAE-4071-45DD-82A5-816B511FFE2C}" srcOrd="0" destOrd="0" presId="urn:microsoft.com/office/officeart/2005/8/layout/vList2"/>
    <dgm:cxn modelId="{D0464D24-CD98-4D35-82A3-5D8B30498352}" type="presOf" srcId="{7B019809-CC91-488D-AF03-A446A3B8EF68}" destId="{4FDA5480-E7D7-4C23-9E81-5A166E76FDEA}" srcOrd="0" destOrd="0" presId="urn:microsoft.com/office/officeart/2005/8/layout/vList2"/>
    <dgm:cxn modelId="{C7355927-0109-4BFA-A163-ACBE98E9DF8F}" srcId="{44DF6579-5FF0-40FD-95A9-EE415B389AE1}" destId="{73492EFC-D701-4675-887D-BAA46B1E3ECA}" srcOrd="5" destOrd="0" parTransId="{0BB77512-21C7-494B-97E0-264F5CB870AF}" sibTransId="{7EED2526-E543-41F1-8914-3C96BF36F552}"/>
    <dgm:cxn modelId="{4CBBC1EC-1250-4267-BBDB-FEE182785076}" type="presOf" srcId="{13619475-D5A5-4EE1-9A60-C125110CB60F}" destId="{4D486365-6015-4F1C-B9AF-8BC18F07DD3B}" srcOrd="0" destOrd="0" presId="urn:microsoft.com/office/officeart/2005/8/layout/vList2"/>
    <dgm:cxn modelId="{0193867C-2876-4671-B684-089CD2DF230B}" srcId="{44DF6579-5FF0-40FD-95A9-EE415B389AE1}" destId="{7B019809-CC91-488D-AF03-A446A3B8EF68}" srcOrd="6" destOrd="0" parTransId="{4BA036E9-54DD-4404-8B1B-B859F17E43E8}" sibTransId="{8DFDA126-8A15-43AC-B617-EE8512AE0B5C}"/>
    <dgm:cxn modelId="{633BE3ED-0B9E-489E-9C4F-2DEBCA30C25A}" type="presOf" srcId="{A59BE785-0455-4970-B586-42D579965989}" destId="{4A5D926D-CAAA-46C2-B675-D3599FEA05AF}" srcOrd="0" destOrd="0" presId="urn:microsoft.com/office/officeart/2005/8/layout/vList2"/>
    <dgm:cxn modelId="{B2D7DFDF-B554-4BEB-88AC-CB9FE4DE1F78}" type="presOf" srcId="{44DF6579-5FF0-40FD-95A9-EE415B389AE1}" destId="{82E6F90A-3E9D-475A-AB47-933F036D4D0E}" srcOrd="0" destOrd="0" presId="urn:microsoft.com/office/officeart/2005/8/layout/vList2"/>
    <dgm:cxn modelId="{49286E9F-DB64-4BA0-A9F0-DDB0F74FAE77}" srcId="{44DF6579-5FF0-40FD-95A9-EE415B389AE1}" destId="{68CFA27C-2B95-410F-99CB-3C8F39D1BFED}" srcOrd="0" destOrd="0" parTransId="{513C62A0-A08C-4C77-A09C-D71012DAEADB}" sibTransId="{2B3AA540-8075-406C-BB11-2BFB203A0E19}"/>
    <dgm:cxn modelId="{1DF5E391-2DE7-4A0F-8A5B-655D1BCA1D4C}" type="presOf" srcId="{CC468E05-F59E-4F75-8F5B-561ACD07B57B}" destId="{DAC9A009-BE95-49C4-8719-935F151E6E86}" srcOrd="0" destOrd="0" presId="urn:microsoft.com/office/officeart/2005/8/layout/vList2"/>
    <dgm:cxn modelId="{3EF275A0-9018-4FB0-98FA-B0CB43DE3236}" type="presOf" srcId="{99BCBF47-11F5-458C-B555-5C6E77475E77}" destId="{788D2A8D-D704-419A-913C-A92DF4135ABA}" srcOrd="0" destOrd="0" presId="urn:microsoft.com/office/officeart/2005/8/layout/vList2"/>
    <dgm:cxn modelId="{F14CEDC1-E299-4425-8AF2-E418231D54E2}" srcId="{44DF6579-5FF0-40FD-95A9-EE415B389AE1}" destId="{13619475-D5A5-4EE1-9A60-C125110CB60F}" srcOrd="4" destOrd="0" parTransId="{D80257EF-3A8C-4732-AF4B-16D6F89DF43D}" sibTransId="{6145702B-599C-47F2-8196-81240E00A2CC}"/>
    <dgm:cxn modelId="{5CB0D292-90FB-4D9B-AD6C-D68F25DFF0F6}" srcId="{44DF6579-5FF0-40FD-95A9-EE415B389AE1}" destId="{A59BE785-0455-4970-B586-42D579965989}" srcOrd="2" destOrd="0" parTransId="{2ADE6413-DABA-43A7-A422-90AC53DD1E76}" sibTransId="{43EDF88A-4F1D-43B1-9996-614A2CF369FB}"/>
    <dgm:cxn modelId="{7D28D680-83DE-4E64-BE98-B312D580473A}" type="presParOf" srcId="{82E6F90A-3E9D-475A-AB47-933F036D4D0E}" destId="{53798BB2-C278-4035-8C39-910F15594A5F}" srcOrd="0" destOrd="0" presId="urn:microsoft.com/office/officeart/2005/8/layout/vList2"/>
    <dgm:cxn modelId="{8D7FCA79-A705-4A9F-A378-FA654404DF21}" type="presParOf" srcId="{82E6F90A-3E9D-475A-AB47-933F036D4D0E}" destId="{2BE6A582-4D9B-4C24-A034-0D895A6889B5}" srcOrd="1" destOrd="0" presId="urn:microsoft.com/office/officeart/2005/8/layout/vList2"/>
    <dgm:cxn modelId="{1918F8B5-49AD-4910-87D3-5C1A8AA3ADE4}" type="presParOf" srcId="{82E6F90A-3E9D-475A-AB47-933F036D4D0E}" destId="{DAC9A009-BE95-49C4-8719-935F151E6E86}" srcOrd="2" destOrd="0" presId="urn:microsoft.com/office/officeart/2005/8/layout/vList2"/>
    <dgm:cxn modelId="{A537651F-752C-449E-AFBE-0D11B42E2780}" type="presParOf" srcId="{82E6F90A-3E9D-475A-AB47-933F036D4D0E}" destId="{3E78A376-BD61-48BE-8EC5-87A11C999BE6}" srcOrd="3" destOrd="0" presId="urn:microsoft.com/office/officeart/2005/8/layout/vList2"/>
    <dgm:cxn modelId="{2321BE31-0FB5-476D-8037-056007C660D4}" type="presParOf" srcId="{82E6F90A-3E9D-475A-AB47-933F036D4D0E}" destId="{4A5D926D-CAAA-46C2-B675-D3599FEA05AF}" srcOrd="4" destOrd="0" presId="urn:microsoft.com/office/officeart/2005/8/layout/vList2"/>
    <dgm:cxn modelId="{330A7C08-4D78-48CF-96F4-45847EDDF1DB}" type="presParOf" srcId="{82E6F90A-3E9D-475A-AB47-933F036D4D0E}" destId="{BBF3BF8D-D26C-4A15-AA10-61FEB4FF9074}" srcOrd="5" destOrd="0" presId="urn:microsoft.com/office/officeart/2005/8/layout/vList2"/>
    <dgm:cxn modelId="{64064BA2-DE09-45DD-86FE-141E6C1BB133}" type="presParOf" srcId="{82E6F90A-3E9D-475A-AB47-933F036D4D0E}" destId="{788D2A8D-D704-419A-913C-A92DF4135ABA}" srcOrd="6" destOrd="0" presId="urn:microsoft.com/office/officeart/2005/8/layout/vList2"/>
    <dgm:cxn modelId="{B4602872-5FF9-44FC-9CB4-C7AFDC74A1FB}" type="presParOf" srcId="{82E6F90A-3E9D-475A-AB47-933F036D4D0E}" destId="{02B4865A-A98A-4CE8-BB80-44133FE175C7}" srcOrd="7" destOrd="0" presId="urn:microsoft.com/office/officeart/2005/8/layout/vList2"/>
    <dgm:cxn modelId="{4278ABD4-AF7A-420E-B979-8DCBC89AE9F2}" type="presParOf" srcId="{82E6F90A-3E9D-475A-AB47-933F036D4D0E}" destId="{4D486365-6015-4F1C-B9AF-8BC18F07DD3B}" srcOrd="8" destOrd="0" presId="urn:microsoft.com/office/officeart/2005/8/layout/vList2"/>
    <dgm:cxn modelId="{F0D6BAE8-EE52-4F89-A15F-5B0564315851}" type="presParOf" srcId="{82E6F90A-3E9D-475A-AB47-933F036D4D0E}" destId="{E837001A-996E-47E8-AAF4-65A4DE2EF9A4}" srcOrd="9" destOrd="0" presId="urn:microsoft.com/office/officeart/2005/8/layout/vList2"/>
    <dgm:cxn modelId="{D369F5E1-C9AC-4376-885B-B7DD09183A58}" type="presParOf" srcId="{82E6F90A-3E9D-475A-AB47-933F036D4D0E}" destId="{804DFE9D-5E07-4F55-87C3-9D8627E82570}" srcOrd="10" destOrd="0" presId="urn:microsoft.com/office/officeart/2005/8/layout/vList2"/>
    <dgm:cxn modelId="{84F3CA0F-AE4A-43FC-B0F2-1625E97907AD}" type="presParOf" srcId="{82E6F90A-3E9D-475A-AB47-933F036D4D0E}" destId="{68B8EEF7-17CC-486D-8AF1-C2A3318DF1A5}" srcOrd="11" destOrd="0" presId="urn:microsoft.com/office/officeart/2005/8/layout/vList2"/>
    <dgm:cxn modelId="{E7016E2B-62FB-46E2-9D25-EF475795D565}" type="presParOf" srcId="{82E6F90A-3E9D-475A-AB47-933F036D4D0E}" destId="{4FDA5480-E7D7-4C23-9E81-5A166E76FDEA}" srcOrd="12" destOrd="0" presId="urn:microsoft.com/office/officeart/2005/8/layout/vList2"/>
    <dgm:cxn modelId="{B04F6DF7-8CE2-4052-A5EC-9CBC0EB39BDE}" type="presParOf" srcId="{82E6F90A-3E9D-475A-AB47-933F036D4D0E}" destId="{B0CEFCDD-62E8-4B19-82F0-6F2CB2AC8A65}" srcOrd="13" destOrd="0" presId="urn:microsoft.com/office/officeart/2005/8/layout/vList2"/>
    <dgm:cxn modelId="{EEEA2F51-3471-42B7-9155-6A78CBADBB6A}" type="presParOf" srcId="{82E6F90A-3E9D-475A-AB47-933F036D4D0E}" destId="{E8A47CAE-4071-45DD-82A5-816B511FFE2C}" srcOrd="14" destOrd="0" presId="urn:microsoft.com/office/officeart/2005/8/layout/vList2"/>
  </dgm:cxnLst>
  <dgm:bg>
    <a:solidFill>
      <a:schemeClr val="accent5">
        <a:lumMod val="60000"/>
        <a:lumOff val="40000"/>
      </a:schemeClr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4DF6579-5FF0-40FD-95A9-EE415B389AE1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310B8E-5ED4-4153-AD20-5B97A5674E68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400" b="1" dirty="0" smtClean="0">
              <a:solidFill>
                <a:srgbClr val="002060"/>
              </a:solidFill>
            </a:rPr>
            <a:t>муниципальная комиссия по делам несовершеннолетних   и защите их прав </a:t>
          </a:r>
          <a:endParaRPr lang="ru-RU" sz="1400" b="1" dirty="0">
            <a:solidFill>
              <a:srgbClr val="002060"/>
            </a:solidFill>
          </a:endParaRPr>
        </a:p>
      </dgm:t>
    </dgm:pt>
    <dgm:pt modelId="{56E88D30-7B04-461D-B880-01F8BC723D84}" type="parTrans" cxnId="{1D8989CC-7EB1-47DE-9300-0E5FA6CAECB4}">
      <dgm:prSet/>
      <dgm:spPr/>
      <dgm:t>
        <a:bodyPr/>
        <a:lstStyle/>
        <a:p>
          <a:pPr algn="ctr"/>
          <a:endParaRPr lang="ru-RU" sz="1400" b="1">
            <a:solidFill>
              <a:srgbClr val="002060"/>
            </a:solidFill>
          </a:endParaRPr>
        </a:p>
      </dgm:t>
    </dgm:pt>
    <dgm:pt modelId="{1234A862-6F9B-4B74-ADD3-1EC4F75249F0}" type="sibTrans" cxnId="{1D8989CC-7EB1-47DE-9300-0E5FA6CAECB4}">
      <dgm:prSet/>
      <dgm:spPr/>
      <dgm:t>
        <a:bodyPr/>
        <a:lstStyle/>
        <a:p>
          <a:pPr algn="ctr"/>
          <a:endParaRPr lang="ru-RU" sz="1400" b="1">
            <a:solidFill>
              <a:srgbClr val="002060"/>
            </a:solidFill>
          </a:endParaRPr>
        </a:p>
      </dgm:t>
    </dgm:pt>
    <dgm:pt modelId="{5F0496D7-491D-4538-9448-FD5F6290A8D9}">
      <dgm:prSet custT="1"/>
      <dgm:spPr>
        <a:solidFill>
          <a:schemeClr val="accent5">
            <a:lumMod val="60000"/>
            <a:lumOff val="4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ctr"/>
          <a:r>
            <a:rPr lang="ru-RU" sz="1400" b="1" dirty="0" smtClean="0">
              <a:solidFill>
                <a:srgbClr val="002060"/>
              </a:solidFill>
            </a:rPr>
            <a:t>медицинская организация, оказывающая первичную медико-санитарную помощь </a:t>
          </a:r>
          <a:endParaRPr lang="ru-RU" sz="1400" b="1" dirty="0">
            <a:solidFill>
              <a:srgbClr val="002060"/>
            </a:solidFill>
          </a:endParaRPr>
        </a:p>
      </dgm:t>
    </dgm:pt>
    <dgm:pt modelId="{874B3B46-6AFA-4F76-ADF6-ED8EB5751D3B}" type="parTrans" cxnId="{EFD6BF7B-854D-43DA-AB3B-4A6C37AD8BEB}">
      <dgm:prSet/>
      <dgm:spPr/>
      <dgm:t>
        <a:bodyPr/>
        <a:lstStyle/>
        <a:p>
          <a:pPr algn="ctr"/>
          <a:endParaRPr lang="ru-RU" sz="1400" b="1">
            <a:solidFill>
              <a:srgbClr val="002060"/>
            </a:solidFill>
          </a:endParaRPr>
        </a:p>
      </dgm:t>
    </dgm:pt>
    <dgm:pt modelId="{C9472EE9-65EC-4879-88FE-DA2833C9008D}" type="sibTrans" cxnId="{EFD6BF7B-854D-43DA-AB3B-4A6C37AD8BEB}">
      <dgm:prSet/>
      <dgm:spPr/>
      <dgm:t>
        <a:bodyPr/>
        <a:lstStyle/>
        <a:p>
          <a:pPr algn="ctr"/>
          <a:endParaRPr lang="ru-RU" sz="1400" b="1">
            <a:solidFill>
              <a:srgbClr val="002060"/>
            </a:solidFill>
          </a:endParaRPr>
        </a:p>
      </dgm:t>
    </dgm:pt>
    <dgm:pt modelId="{9BF55560-7AE7-4674-85C2-0E874F25F5C0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400" b="1" dirty="0" smtClean="0">
              <a:solidFill>
                <a:srgbClr val="002060"/>
              </a:solidFill>
            </a:rPr>
            <a:t>организация социального обслуживания населения </a:t>
          </a:r>
          <a:endParaRPr lang="ru-RU" sz="1400" b="1" dirty="0">
            <a:solidFill>
              <a:srgbClr val="002060"/>
            </a:solidFill>
          </a:endParaRPr>
        </a:p>
      </dgm:t>
    </dgm:pt>
    <dgm:pt modelId="{C7269275-1D86-4CF5-A7F8-ECEDD56F6BDA}" type="parTrans" cxnId="{BF53B70F-C331-471B-B801-8B444CD61556}">
      <dgm:prSet/>
      <dgm:spPr/>
      <dgm:t>
        <a:bodyPr/>
        <a:lstStyle/>
        <a:p>
          <a:pPr algn="ctr"/>
          <a:endParaRPr lang="ru-RU" sz="1400" b="1">
            <a:solidFill>
              <a:srgbClr val="002060"/>
            </a:solidFill>
          </a:endParaRPr>
        </a:p>
      </dgm:t>
    </dgm:pt>
    <dgm:pt modelId="{35ED0EE6-05A9-45CF-8F7F-89E36D57CDB2}" type="sibTrans" cxnId="{BF53B70F-C331-471B-B801-8B444CD61556}">
      <dgm:prSet/>
      <dgm:spPr/>
      <dgm:t>
        <a:bodyPr/>
        <a:lstStyle/>
        <a:p>
          <a:pPr algn="ctr"/>
          <a:endParaRPr lang="ru-RU" sz="1400" b="1">
            <a:solidFill>
              <a:srgbClr val="002060"/>
            </a:solidFill>
          </a:endParaRPr>
        </a:p>
      </dgm:t>
    </dgm:pt>
    <dgm:pt modelId="{45A37DE0-80B8-477A-BD0D-EE1C13651C65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400" b="1" dirty="0" smtClean="0">
              <a:solidFill>
                <a:srgbClr val="002060"/>
              </a:solidFill>
            </a:rPr>
            <a:t>орган местного самоуправления, осуществляющий отдельные государственные полномочия по опеке и попечительству</a:t>
          </a:r>
          <a:endParaRPr lang="ru-RU" sz="1400" b="1" dirty="0">
            <a:solidFill>
              <a:srgbClr val="002060"/>
            </a:solidFill>
          </a:endParaRPr>
        </a:p>
      </dgm:t>
    </dgm:pt>
    <dgm:pt modelId="{694B4C98-DC5C-4195-A55B-93220C53E2FC}" type="parTrans" cxnId="{7793B86E-738B-4D69-AD2C-F01A8F1637D5}">
      <dgm:prSet/>
      <dgm:spPr/>
      <dgm:t>
        <a:bodyPr/>
        <a:lstStyle/>
        <a:p>
          <a:pPr algn="ctr"/>
          <a:endParaRPr lang="ru-RU" sz="1400" b="1">
            <a:solidFill>
              <a:srgbClr val="002060"/>
            </a:solidFill>
          </a:endParaRPr>
        </a:p>
      </dgm:t>
    </dgm:pt>
    <dgm:pt modelId="{B675D5A9-F2F0-46C2-AFB8-5450931AA602}" type="sibTrans" cxnId="{7793B86E-738B-4D69-AD2C-F01A8F1637D5}">
      <dgm:prSet/>
      <dgm:spPr/>
      <dgm:t>
        <a:bodyPr/>
        <a:lstStyle/>
        <a:p>
          <a:pPr algn="ctr"/>
          <a:endParaRPr lang="ru-RU" sz="1400" b="1">
            <a:solidFill>
              <a:srgbClr val="002060"/>
            </a:solidFill>
          </a:endParaRPr>
        </a:p>
      </dgm:t>
    </dgm:pt>
    <dgm:pt modelId="{8F3C9D5C-509E-41C3-8674-5B91533DBF8E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400" b="1" dirty="0" smtClean="0">
              <a:solidFill>
                <a:srgbClr val="002060"/>
              </a:solidFill>
            </a:rPr>
            <a:t>орган местного самоуправления, осуществляющий управление </a:t>
          </a:r>
        </a:p>
        <a:p>
          <a:pPr algn="ctr"/>
          <a:r>
            <a:rPr lang="ru-RU" sz="1400" b="1" dirty="0" smtClean="0">
              <a:solidFill>
                <a:srgbClr val="002060"/>
              </a:solidFill>
            </a:rPr>
            <a:t> в сфере образования</a:t>
          </a:r>
          <a:endParaRPr lang="ru-RU" sz="1400" b="1" dirty="0">
            <a:solidFill>
              <a:srgbClr val="002060"/>
            </a:solidFill>
          </a:endParaRPr>
        </a:p>
      </dgm:t>
    </dgm:pt>
    <dgm:pt modelId="{CC0E03BB-36F4-46F8-A169-EAA7E564AC3B}" type="parTrans" cxnId="{0F03A3FC-0718-410B-86C7-F66D50C090C5}">
      <dgm:prSet/>
      <dgm:spPr/>
      <dgm:t>
        <a:bodyPr/>
        <a:lstStyle/>
        <a:p>
          <a:pPr algn="ctr"/>
          <a:endParaRPr lang="ru-RU" sz="1400" b="1">
            <a:solidFill>
              <a:srgbClr val="002060"/>
            </a:solidFill>
          </a:endParaRPr>
        </a:p>
      </dgm:t>
    </dgm:pt>
    <dgm:pt modelId="{10F8B3AF-095E-4525-850B-D83EE2898A32}" type="sibTrans" cxnId="{0F03A3FC-0718-410B-86C7-F66D50C090C5}">
      <dgm:prSet/>
      <dgm:spPr/>
      <dgm:t>
        <a:bodyPr/>
        <a:lstStyle/>
        <a:p>
          <a:pPr algn="ctr"/>
          <a:endParaRPr lang="ru-RU" sz="1400" b="1">
            <a:solidFill>
              <a:srgbClr val="002060"/>
            </a:solidFill>
          </a:endParaRPr>
        </a:p>
      </dgm:t>
    </dgm:pt>
    <dgm:pt modelId="{E2836088-E3E7-4B83-947D-2D2C789F37E0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400" b="1" dirty="0" smtClean="0">
              <a:solidFill>
                <a:srgbClr val="002060"/>
              </a:solidFill>
            </a:rPr>
            <a:t>орган службы занятости населения</a:t>
          </a:r>
          <a:endParaRPr lang="ru-RU" sz="1400" b="1" dirty="0">
            <a:solidFill>
              <a:srgbClr val="002060"/>
            </a:solidFill>
          </a:endParaRPr>
        </a:p>
      </dgm:t>
    </dgm:pt>
    <dgm:pt modelId="{F091F182-B1FE-4BE7-BBEA-CDE8706B3419}" type="parTrans" cxnId="{23548C9D-A99D-4555-8F2A-40D02383B7F8}">
      <dgm:prSet/>
      <dgm:spPr/>
      <dgm:t>
        <a:bodyPr/>
        <a:lstStyle/>
        <a:p>
          <a:pPr algn="ctr"/>
          <a:endParaRPr lang="ru-RU" sz="1400" b="1">
            <a:solidFill>
              <a:srgbClr val="002060"/>
            </a:solidFill>
          </a:endParaRPr>
        </a:p>
      </dgm:t>
    </dgm:pt>
    <dgm:pt modelId="{0F8BAAAB-7840-4656-9FAE-E50EC07014FA}" type="sibTrans" cxnId="{23548C9D-A99D-4555-8F2A-40D02383B7F8}">
      <dgm:prSet/>
      <dgm:spPr/>
      <dgm:t>
        <a:bodyPr/>
        <a:lstStyle/>
        <a:p>
          <a:pPr algn="ctr"/>
          <a:endParaRPr lang="ru-RU" sz="1400" b="1">
            <a:solidFill>
              <a:srgbClr val="002060"/>
            </a:solidFill>
          </a:endParaRPr>
        </a:p>
      </dgm:t>
    </dgm:pt>
    <dgm:pt modelId="{6CFCECBC-3C53-4BA8-89C0-7915491E11AE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400" b="1" dirty="0" smtClean="0">
              <a:solidFill>
                <a:srgbClr val="002060"/>
              </a:solidFill>
            </a:rPr>
            <a:t>территориальный орган Министерства внутренних дел Российской Федерации </a:t>
          </a:r>
          <a:endParaRPr lang="ru-RU" sz="1400" b="1" dirty="0">
            <a:solidFill>
              <a:srgbClr val="002060"/>
            </a:solidFill>
          </a:endParaRPr>
        </a:p>
      </dgm:t>
    </dgm:pt>
    <dgm:pt modelId="{B05CE1E5-CD5F-4625-8B11-F2881E1AF8B2}" type="parTrans" cxnId="{F861C8D9-EDB2-46A9-8980-BB07EB7EA6E3}">
      <dgm:prSet/>
      <dgm:spPr/>
      <dgm:t>
        <a:bodyPr/>
        <a:lstStyle/>
        <a:p>
          <a:pPr algn="ctr"/>
          <a:endParaRPr lang="ru-RU" sz="1400" b="1">
            <a:solidFill>
              <a:srgbClr val="002060"/>
            </a:solidFill>
          </a:endParaRPr>
        </a:p>
      </dgm:t>
    </dgm:pt>
    <dgm:pt modelId="{183D1D4D-5DC1-4393-AF2C-1071CF2103CA}" type="sibTrans" cxnId="{F861C8D9-EDB2-46A9-8980-BB07EB7EA6E3}">
      <dgm:prSet/>
      <dgm:spPr/>
      <dgm:t>
        <a:bodyPr/>
        <a:lstStyle/>
        <a:p>
          <a:pPr algn="ctr"/>
          <a:endParaRPr lang="ru-RU" sz="1400" b="1">
            <a:solidFill>
              <a:srgbClr val="002060"/>
            </a:solidFill>
          </a:endParaRPr>
        </a:p>
      </dgm:t>
    </dgm:pt>
    <dgm:pt modelId="{374C46E7-A4C6-48C0-B519-2C49EB688349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400" b="1" dirty="0" smtClean="0">
              <a:solidFill>
                <a:srgbClr val="002060"/>
              </a:solidFill>
            </a:rPr>
            <a:t>учреждение уголовно-исполнительной системы (следственный изолятор, уголовно-исполнительная инспекция)</a:t>
          </a:r>
          <a:endParaRPr lang="ru-RU" sz="1400" b="1" dirty="0">
            <a:solidFill>
              <a:srgbClr val="002060"/>
            </a:solidFill>
          </a:endParaRPr>
        </a:p>
      </dgm:t>
    </dgm:pt>
    <dgm:pt modelId="{66DA9212-FED2-4EA2-9DCE-ED30D2508ECB}" type="parTrans" cxnId="{6B1FA466-C9D7-4FC9-ADD5-4D1CCE1CD7AF}">
      <dgm:prSet/>
      <dgm:spPr/>
      <dgm:t>
        <a:bodyPr/>
        <a:lstStyle/>
        <a:p>
          <a:pPr algn="ctr"/>
          <a:endParaRPr lang="ru-RU" sz="1400" b="1">
            <a:solidFill>
              <a:srgbClr val="002060"/>
            </a:solidFill>
          </a:endParaRPr>
        </a:p>
      </dgm:t>
    </dgm:pt>
    <dgm:pt modelId="{8F8C89CF-6D20-4DB6-9527-49AAEF2C164C}" type="sibTrans" cxnId="{6B1FA466-C9D7-4FC9-ADD5-4D1CCE1CD7AF}">
      <dgm:prSet/>
      <dgm:spPr/>
      <dgm:t>
        <a:bodyPr/>
        <a:lstStyle/>
        <a:p>
          <a:pPr algn="ctr"/>
          <a:endParaRPr lang="ru-RU" sz="1400" b="1">
            <a:solidFill>
              <a:srgbClr val="002060"/>
            </a:solidFill>
          </a:endParaRPr>
        </a:p>
      </dgm:t>
    </dgm:pt>
    <dgm:pt modelId="{20EE9A68-694D-4DD5-B356-A605B05EA683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400" b="1" dirty="0" smtClean="0">
              <a:solidFill>
                <a:srgbClr val="002060"/>
              </a:solidFill>
            </a:rPr>
            <a:t>образовательная организация </a:t>
          </a:r>
          <a:endParaRPr lang="ru-RU" sz="1400" b="1" dirty="0">
            <a:solidFill>
              <a:srgbClr val="002060"/>
            </a:solidFill>
          </a:endParaRPr>
        </a:p>
      </dgm:t>
    </dgm:pt>
    <dgm:pt modelId="{38A2CCDE-0C74-4761-9D40-9805C7D469B5}" type="parTrans" cxnId="{8785FE28-7441-4BF8-894A-5C3180AF4883}">
      <dgm:prSet/>
      <dgm:spPr/>
      <dgm:t>
        <a:bodyPr/>
        <a:lstStyle/>
        <a:p>
          <a:endParaRPr lang="ru-RU"/>
        </a:p>
      </dgm:t>
    </dgm:pt>
    <dgm:pt modelId="{293A30D2-29B9-45D2-A1C3-573123197F01}" type="sibTrans" cxnId="{8785FE28-7441-4BF8-894A-5C3180AF4883}">
      <dgm:prSet/>
      <dgm:spPr/>
      <dgm:t>
        <a:bodyPr/>
        <a:lstStyle/>
        <a:p>
          <a:endParaRPr lang="ru-RU"/>
        </a:p>
      </dgm:t>
    </dgm:pt>
    <dgm:pt modelId="{82E6F90A-3E9D-475A-AB47-933F036D4D0E}" type="pres">
      <dgm:prSet presAssocID="{44DF6579-5FF0-40FD-95A9-EE415B389AE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C81968-86B2-4149-B2D1-626F2F1B3388}" type="pres">
      <dgm:prSet presAssocID="{1A310B8E-5ED4-4153-AD20-5B97A5674E68}" presName="parentText" presStyleLbl="node1" presStyleIdx="0" presStyleCnt="9" custScaleY="108666" custLinFactY="483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CD9411-F7B0-43B6-9DE3-99BCB0B45F2C}" type="pres">
      <dgm:prSet presAssocID="{1234A862-6F9B-4B74-ADD3-1EC4F75249F0}" presName="spacer" presStyleCnt="0"/>
      <dgm:spPr/>
      <dgm:t>
        <a:bodyPr/>
        <a:lstStyle/>
        <a:p>
          <a:endParaRPr lang="ru-RU"/>
        </a:p>
      </dgm:t>
    </dgm:pt>
    <dgm:pt modelId="{0828EED1-8CBB-4438-92A2-493860ECD7C4}" type="pres">
      <dgm:prSet presAssocID="{5F0496D7-491D-4538-9448-FD5F6290A8D9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737D1C-5846-4E2D-95B5-28406DD1A580}" type="pres">
      <dgm:prSet presAssocID="{C9472EE9-65EC-4879-88FE-DA2833C9008D}" presName="spacer" presStyleCnt="0"/>
      <dgm:spPr/>
      <dgm:t>
        <a:bodyPr/>
        <a:lstStyle/>
        <a:p>
          <a:endParaRPr lang="ru-RU"/>
        </a:p>
      </dgm:t>
    </dgm:pt>
    <dgm:pt modelId="{5B0754B7-69F4-4C71-A18E-F7C1FDA8ECC2}" type="pres">
      <dgm:prSet presAssocID="{9BF55560-7AE7-4674-85C2-0E874F25F5C0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D96A9A-B43D-44C4-BFDF-8AFCB90E7359}" type="pres">
      <dgm:prSet presAssocID="{35ED0EE6-05A9-45CF-8F7F-89E36D57CDB2}" presName="spacer" presStyleCnt="0"/>
      <dgm:spPr/>
      <dgm:t>
        <a:bodyPr/>
        <a:lstStyle/>
        <a:p>
          <a:endParaRPr lang="ru-RU"/>
        </a:p>
      </dgm:t>
    </dgm:pt>
    <dgm:pt modelId="{60932D55-62B2-4717-971F-2B6509559FB8}" type="pres">
      <dgm:prSet presAssocID="{45A37DE0-80B8-477A-BD0D-EE1C13651C65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23F745-74F7-4B4A-9CF6-33D1A9F0A541}" type="pres">
      <dgm:prSet presAssocID="{B675D5A9-F2F0-46C2-AFB8-5450931AA602}" presName="spacer" presStyleCnt="0"/>
      <dgm:spPr/>
      <dgm:t>
        <a:bodyPr/>
        <a:lstStyle/>
        <a:p>
          <a:endParaRPr lang="ru-RU"/>
        </a:p>
      </dgm:t>
    </dgm:pt>
    <dgm:pt modelId="{819EDF59-74A6-4E07-B1A3-047D9C773E54}" type="pres">
      <dgm:prSet presAssocID="{8F3C9D5C-509E-41C3-8674-5B91533DBF8E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AD35B1-CAE1-4F26-852D-CB2CD087F3BE}" type="pres">
      <dgm:prSet presAssocID="{10F8B3AF-095E-4525-850B-D83EE2898A32}" presName="spacer" presStyleCnt="0"/>
      <dgm:spPr/>
      <dgm:t>
        <a:bodyPr/>
        <a:lstStyle/>
        <a:p>
          <a:endParaRPr lang="ru-RU"/>
        </a:p>
      </dgm:t>
    </dgm:pt>
    <dgm:pt modelId="{3FC2FA18-6B5E-4892-90D2-C55962F89136}" type="pres">
      <dgm:prSet presAssocID="{20EE9A68-694D-4DD5-B356-A605B05EA683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80E4BD-FF4D-46FD-B519-E237EFB4AC04}" type="pres">
      <dgm:prSet presAssocID="{293A30D2-29B9-45D2-A1C3-573123197F01}" presName="spacer" presStyleCnt="0"/>
      <dgm:spPr/>
    </dgm:pt>
    <dgm:pt modelId="{3332F859-0C3A-4F36-9272-6D57B86E2C13}" type="pres">
      <dgm:prSet presAssocID="{E2836088-E3E7-4B83-947D-2D2C789F37E0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40A6A6-D52D-404C-9441-E000085F84E3}" type="pres">
      <dgm:prSet presAssocID="{0F8BAAAB-7840-4656-9FAE-E50EC07014FA}" presName="spacer" presStyleCnt="0"/>
      <dgm:spPr/>
      <dgm:t>
        <a:bodyPr/>
        <a:lstStyle/>
        <a:p>
          <a:endParaRPr lang="ru-RU"/>
        </a:p>
      </dgm:t>
    </dgm:pt>
    <dgm:pt modelId="{BF8D98E5-3BA1-4E44-94CA-67AA470A6286}" type="pres">
      <dgm:prSet presAssocID="{6CFCECBC-3C53-4BA8-89C0-7915491E11AE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C93FBC-6DDA-4384-9D9F-E69EF6DAFE03}" type="pres">
      <dgm:prSet presAssocID="{183D1D4D-5DC1-4393-AF2C-1071CF2103CA}" presName="spacer" presStyleCnt="0"/>
      <dgm:spPr/>
      <dgm:t>
        <a:bodyPr/>
        <a:lstStyle/>
        <a:p>
          <a:endParaRPr lang="ru-RU"/>
        </a:p>
      </dgm:t>
    </dgm:pt>
    <dgm:pt modelId="{9809CEAD-E97D-44B0-8368-B865783FD5A9}" type="pres">
      <dgm:prSet presAssocID="{374C46E7-A4C6-48C0-B519-2C49EB688349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85FE28-7441-4BF8-894A-5C3180AF4883}" srcId="{44DF6579-5FF0-40FD-95A9-EE415B389AE1}" destId="{20EE9A68-694D-4DD5-B356-A605B05EA683}" srcOrd="5" destOrd="0" parTransId="{38A2CCDE-0C74-4761-9D40-9805C7D469B5}" sibTransId="{293A30D2-29B9-45D2-A1C3-573123197F01}"/>
    <dgm:cxn modelId="{0F03A3FC-0718-410B-86C7-F66D50C090C5}" srcId="{44DF6579-5FF0-40FD-95A9-EE415B389AE1}" destId="{8F3C9D5C-509E-41C3-8674-5B91533DBF8E}" srcOrd="4" destOrd="0" parTransId="{CC0E03BB-36F4-46F8-A169-EAA7E564AC3B}" sibTransId="{10F8B3AF-095E-4525-850B-D83EE2898A32}"/>
    <dgm:cxn modelId="{6F9FD9CE-3802-4CAF-A14C-0D2DABD0E273}" type="presOf" srcId="{45A37DE0-80B8-477A-BD0D-EE1C13651C65}" destId="{60932D55-62B2-4717-971F-2B6509559FB8}" srcOrd="0" destOrd="0" presId="urn:microsoft.com/office/officeart/2005/8/layout/vList2"/>
    <dgm:cxn modelId="{DB710A6B-F80F-4C01-82C4-A1E0D7E8F32A}" type="presOf" srcId="{44DF6579-5FF0-40FD-95A9-EE415B389AE1}" destId="{82E6F90A-3E9D-475A-AB47-933F036D4D0E}" srcOrd="0" destOrd="0" presId="urn:microsoft.com/office/officeart/2005/8/layout/vList2"/>
    <dgm:cxn modelId="{D902EE92-4A6F-477C-B0D3-C9417E166C73}" type="presOf" srcId="{5F0496D7-491D-4538-9448-FD5F6290A8D9}" destId="{0828EED1-8CBB-4438-92A2-493860ECD7C4}" srcOrd="0" destOrd="0" presId="urn:microsoft.com/office/officeart/2005/8/layout/vList2"/>
    <dgm:cxn modelId="{39631685-6E8B-441C-A1F9-D75EFC6378E3}" type="presOf" srcId="{20EE9A68-694D-4DD5-B356-A605B05EA683}" destId="{3FC2FA18-6B5E-4892-90D2-C55962F89136}" srcOrd="0" destOrd="0" presId="urn:microsoft.com/office/officeart/2005/8/layout/vList2"/>
    <dgm:cxn modelId="{A53C2BD5-2057-4B52-AAB0-8082142130F1}" type="presOf" srcId="{1A310B8E-5ED4-4153-AD20-5B97A5674E68}" destId="{08C81968-86B2-4149-B2D1-626F2F1B3388}" srcOrd="0" destOrd="0" presId="urn:microsoft.com/office/officeart/2005/8/layout/vList2"/>
    <dgm:cxn modelId="{F861C8D9-EDB2-46A9-8980-BB07EB7EA6E3}" srcId="{44DF6579-5FF0-40FD-95A9-EE415B389AE1}" destId="{6CFCECBC-3C53-4BA8-89C0-7915491E11AE}" srcOrd="7" destOrd="0" parTransId="{B05CE1E5-CD5F-4625-8B11-F2881E1AF8B2}" sibTransId="{183D1D4D-5DC1-4393-AF2C-1071CF2103CA}"/>
    <dgm:cxn modelId="{23548C9D-A99D-4555-8F2A-40D02383B7F8}" srcId="{44DF6579-5FF0-40FD-95A9-EE415B389AE1}" destId="{E2836088-E3E7-4B83-947D-2D2C789F37E0}" srcOrd="6" destOrd="0" parTransId="{F091F182-B1FE-4BE7-BBEA-CDE8706B3419}" sibTransId="{0F8BAAAB-7840-4656-9FAE-E50EC07014FA}"/>
    <dgm:cxn modelId="{7793B86E-738B-4D69-AD2C-F01A8F1637D5}" srcId="{44DF6579-5FF0-40FD-95A9-EE415B389AE1}" destId="{45A37DE0-80B8-477A-BD0D-EE1C13651C65}" srcOrd="3" destOrd="0" parTransId="{694B4C98-DC5C-4195-A55B-93220C53E2FC}" sibTransId="{B675D5A9-F2F0-46C2-AFB8-5450931AA602}"/>
    <dgm:cxn modelId="{C41A3695-89D4-4A44-B2FB-0D1D65CF07DE}" type="presOf" srcId="{6CFCECBC-3C53-4BA8-89C0-7915491E11AE}" destId="{BF8D98E5-3BA1-4E44-94CA-67AA470A6286}" srcOrd="0" destOrd="0" presId="urn:microsoft.com/office/officeart/2005/8/layout/vList2"/>
    <dgm:cxn modelId="{EFD6BF7B-854D-43DA-AB3B-4A6C37AD8BEB}" srcId="{44DF6579-5FF0-40FD-95A9-EE415B389AE1}" destId="{5F0496D7-491D-4538-9448-FD5F6290A8D9}" srcOrd="1" destOrd="0" parTransId="{874B3B46-6AFA-4F76-ADF6-ED8EB5751D3B}" sibTransId="{C9472EE9-65EC-4879-88FE-DA2833C9008D}"/>
    <dgm:cxn modelId="{1D8989CC-7EB1-47DE-9300-0E5FA6CAECB4}" srcId="{44DF6579-5FF0-40FD-95A9-EE415B389AE1}" destId="{1A310B8E-5ED4-4153-AD20-5B97A5674E68}" srcOrd="0" destOrd="0" parTransId="{56E88D30-7B04-461D-B880-01F8BC723D84}" sibTransId="{1234A862-6F9B-4B74-ADD3-1EC4F75249F0}"/>
    <dgm:cxn modelId="{6B1FA466-C9D7-4FC9-ADD5-4D1CCE1CD7AF}" srcId="{44DF6579-5FF0-40FD-95A9-EE415B389AE1}" destId="{374C46E7-A4C6-48C0-B519-2C49EB688349}" srcOrd="8" destOrd="0" parTransId="{66DA9212-FED2-4EA2-9DCE-ED30D2508ECB}" sibTransId="{8F8C89CF-6D20-4DB6-9527-49AAEF2C164C}"/>
    <dgm:cxn modelId="{76CDC3D8-E794-4DC0-81AB-744DFAEFC28D}" type="presOf" srcId="{E2836088-E3E7-4B83-947D-2D2C789F37E0}" destId="{3332F859-0C3A-4F36-9272-6D57B86E2C13}" srcOrd="0" destOrd="0" presId="urn:microsoft.com/office/officeart/2005/8/layout/vList2"/>
    <dgm:cxn modelId="{3C865244-36F4-4B67-8903-59469C31308C}" type="presOf" srcId="{9BF55560-7AE7-4674-85C2-0E874F25F5C0}" destId="{5B0754B7-69F4-4C71-A18E-F7C1FDA8ECC2}" srcOrd="0" destOrd="0" presId="urn:microsoft.com/office/officeart/2005/8/layout/vList2"/>
    <dgm:cxn modelId="{AF5D8F4E-D3D2-4473-BD02-CDE894FB491D}" type="presOf" srcId="{374C46E7-A4C6-48C0-B519-2C49EB688349}" destId="{9809CEAD-E97D-44B0-8368-B865783FD5A9}" srcOrd="0" destOrd="0" presId="urn:microsoft.com/office/officeart/2005/8/layout/vList2"/>
    <dgm:cxn modelId="{BF53B70F-C331-471B-B801-8B444CD61556}" srcId="{44DF6579-5FF0-40FD-95A9-EE415B389AE1}" destId="{9BF55560-7AE7-4674-85C2-0E874F25F5C0}" srcOrd="2" destOrd="0" parTransId="{C7269275-1D86-4CF5-A7F8-ECEDD56F6BDA}" sibTransId="{35ED0EE6-05A9-45CF-8F7F-89E36D57CDB2}"/>
    <dgm:cxn modelId="{A383FF96-ED4E-477E-AD12-D792B6418083}" type="presOf" srcId="{8F3C9D5C-509E-41C3-8674-5B91533DBF8E}" destId="{819EDF59-74A6-4E07-B1A3-047D9C773E54}" srcOrd="0" destOrd="0" presId="urn:microsoft.com/office/officeart/2005/8/layout/vList2"/>
    <dgm:cxn modelId="{B3CED931-A64E-4D85-A341-8F445BFF4AB0}" type="presParOf" srcId="{82E6F90A-3E9D-475A-AB47-933F036D4D0E}" destId="{08C81968-86B2-4149-B2D1-626F2F1B3388}" srcOrd="0" destOrd="0" presId="urn:microsoft.com/office/officeart/2005/8/layout/vList2"/>
    <dgm:cxn modelId="{5CB5F870-EA5A-48E0-AFF6-3E5F00557CD7}" type="presParOf" srcId="{82E6F90A-3E9D-475A-AB47-933F036D4D0E}" destId="{96CD9411-F7B0-43B6-9DE3-99BCB0B45F2C}" srcOrd="1" destOrd="0" presId="urn:microsoft.com/office/officeart/2005/8/layout/vList2"/>
    <dgm:cxn modelId="{ADA7CF2C-8028-45BE-BE5F-FC0EEBC48864}" type="presParOf" srcId="{82E6F90A-3E9D-475A-AB47-933F036D4D0E}" destId="{0828EED1-8CBB-4438-92A2-493860ECD7C4}" srcOrd="2" destOrd="0" presId="urn:microsoft.com/office/officeart/2005/8/layout/vList2"/>
    <dgm:cxn modelId="{9A8C888D-CDCF-4807-A428-0154E2870433}" type="presParOf" srcId="{82E6F90A-3E9D-475A-AB47-933F036D4D0E}" destId="{A7737D1C-5846-4E2D-95B5-28406DD1A580}" srcOrd="3" destOrd="0" presId="urn:microsoft.com/office/officeart/2005/8/layout/vList2"/>
    <dgm:cxn modelId="{5323DD0D-AB76-4360-962F-5F45CFA70DFA}" type="presParOf" srcId="{82E6F90A-3E9D-475A-AB47-933F036D4D0E}" destId="{5B0754B7-69F4-4C71-A18E-F7C1FDA8ECC2}" srcOrd="4" destOrd="0" presId="urn:microsoft.com/office/officeart/2005/8/layout/vList2"/>
    <dgm:cxn modelId="{40A57773-3E91-4C33-8C42-4C4621AF1D08}" type="presParOf" srcId="{82E6F90A-3E9D-475A-AB47-933F036D4D0E}" destId="{9BD96A9A-B43D-44C4-BFDF-8AFCB90E7359}" srcOrd="5" destOrd="0" presId="urn:microsoft.com/office/officeart/2005/8/layout/vList2"/>
    <dgm:cxn modelId="{2D9234E7-E597-4370-9B0A-7EA827BDA991}" type="presParOf" srcId="{82E6F90A-3E9D-475A-AB47-933F036D4D0E}" destId="{60932D55-62B2-4717-971F-2B6509559FB8}" srcOrd="6" destOrd="0" presId="urn:microsoft.com/office/officeart/2005/8/layout/vList2"/>
    <dgm:cxn modelId="{81740291-2AE3-4F86-ABD4-96C379EA52F3}" type="presParOf" srcId="{82E6F90A-3E9D-475A-AB47-933F036D4D0E}" destId="{2423F745-74F7-4B4A-9CF6-33D1A9F0A541}" srcOrd="7" destOrd="0" presId="urn:microsoft.com/office/officeart/2005/8/layout/vList2"/>
    <dgm:cxn modelId="{C66EBA6B-1E57-4813-A3AD-2EEE5D7C1863}" type="presParOf" srcId="{82E6F90A-3E9D-475A-AB47-933F036D4D0E}" destId="{819EDF59-74A6-4E07-B1A3-047D9C773E54}" srcOrd="8" destOrd="0" presId="urn:microsoft.com/office/officeart/2005/8/layout/vList2"/>
    <dgm:cxn modelId="{8EDEEE5F-A5EF-423C-AFBD-DBB4E69CA458}" type="presParOf" srcId="{82E6F90A-3E9D-475A-AB47-933F036D4D0E}" destId="{C6AD35B1-CAE1-4F26-852D-CB2CD087F3BE}" srcOrd="9" destOrd="0" presId="urn:microsoft.com/office/officeart/2005/8/layout/vList2"/>
    <dgm:cxn modelId="{B3241831-1C27-4797-BB55-2A974AAD7BA9}" type="presParOf" srcId="{82E6F90A-3E9D-475A-AB47-933F036D4D0E}" destId="{3FC2FA18-6B5E-4892-90D2-C55962F89136}" srcOrd="10" destOrd="0" presId="urn:microsoft.com/office/officeart/2005/8/layout/vList2"/>
    <dgm:cxn modelId="{521BCBA3-ED73-4A1D-828E-6FE363B064F1}" type="presParOf" srcId="{82E6F90A-3E9D-475A-AB47-933F036D4D0E}" destId="{0480E4BD-FF4D-46FD-B519-E237EFB4AC04}" srcOrd="11" destOrd="0" presId="urn:microsoft.com/office/officeart/2005/8/layout/vList2"/>
    <dgm:cxn modelId="{AC6A385A-22A9-431A-A44E-A25D1305D175}" type="presParOf" srcId="{82E6F90A-3E9D-475A-AB47-933F036D4D0E}" destId="{3332F859-0C3A-4F36-9272-6D57B86E2C13}" srcOrd="12" destOrd="0" presId="urn:microsoft.com/office/officeart/2005/8/layout/vList2"/>
    <dgm:cxn modelId="{034E3285-E929-4E6B-A046-FC6A22E6AA2A}" type="presParOf" srcId="{82E6F90A-3E9D-475A-AB47-933F036D4D0E}" destId="{BD40A6A6-D52D-404C-9441-E000085F84E3}" srcOrd="13" destOrd="0" presId="urn:microsoft.com/office/officeart/2005/8/layout/vList2"/>
    <dgm:cxn modelId="{3BF2A36F-0744-4082-83B5-B06627897F9B}" type="presParOf" srcId="{82E6F90A-3E9D-475A-AB47-933F036D4D0E}" destId="{BF8D98E5-3BA1-4E44-94CA-67AA470A6286}" srcOrd="14" destOrd="0" presId="urn:microsoft.com/office/officeart/2005/8/layout/vList2"/>
    <dgm:cxn modelId="{4842CE56-B383-4FEA-A1BC-61423889B720}" type="presParOf" srcId="{82E6F90A-3E9D-475A-AB47-933F036D4D0E}" destId="{69C93FBC-6DDA-4384-9D9F-E69EF6DAFE03}" srcOrd="15" destOrd="0" presId="urn:microsoft.com/office/officeart/2005/8/layout/vList2"/>
    <dgm:cxn modelId="{5CDFF099-EB65-467D-91B9-1C1222D2C0FF}" type="presParOf" srcId="{82E6F90A-3E9D-475A-AB47-933F036D4D0E}" destId="{9809CEAD-E97D-44B0-8368-B865783FD5A9}" srcOrd="16" destOrd="0" presId="urn:microsoft.com/office/officeart/2005/8/layout/vList2"/>
  </dgm:cxnLst>
  <dgm:bg>
    <a:solidFill>
      <a:schemeClr val="accent5">
        <a:lumMod val="60000"/>
        <a:lumOff val="40000"/>
      </a:schemeClr>
    </a:solidFill>
  </dgm:bg>
  <dgm:whole>
    <a:ln>
      <a:solidFill>
        <a:srgbClr val="002060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288062-60B8-457D-B356-1C63F26D2527}">
      <dsp:nvSpPr>
        <dsp:cNvPr id="0" name=""/>
        <dsp:cNvSpPr/>
      </dsp:nvSpPr>
      <dsp:spPr>
        <a:xfrm>
          <a:off x="0" y="124326"/>
          <a:ext cx="8229600" cy="9429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1. Семейный кодекс Российской Федерации</a:t>
          </a:r>
          <a:endParaRPr lang="ru-RU" sz="1700" kern="1200" dirty="0"/>
        </a:p>
      </dsp:txBody>
      <dsp:txXfrm>
        <a:off x="0" y="124326"/>
        <a:ext cx="8229600" cy="942910"/>
      </dsp:txXfrm>
    </dsp:sp>
    <dsp:sp modelId="{1C2D090C-3928-4E87-8D66-99A6D55B5579}">
      <dsp:nvSpPr>
        <dsp:cNvPr id="0" name=""/>
        <dsp:cNvSpPr/>
      </dsp:nvSpPr>
      <dsp:spPr>
        <a:xfrm>
          <a:off x="0" y="1127361"/>
          <a:ext cx="8229600" cy="9429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2. Федеральный закон от 24.06.1999 № 120-ФЗ «Об основах системы профилактики безнадзорности и правонарушений несовершеннолетних»</a:t>
          </a:r>
          <a:endParaRPr lang="ru-RU" sz="1700" kern="1200" dirty="0"/>
        </a:p>
      </dsp:txBody>
      <dsp:txXfrm>
        <a:off x="0" y="1127361"/>
        <a:ext cx="8229600" cy="942910"/>
      </dsp:txXfrm>
    </dsp:sp>
    <dsp:sp modelId="{8C484DA6-69EA-425D-9CA7-EE89B14DF453}">
      <dsp:nvSpPr>
        <dsp:cNvPr id="0" name=""/>
        <dsp:cNvSpPr/>
      </dsp:nvSpPr>
      <dsp:spPr>
        <a:xfrm>
          <a:off x="0" y="2115203"/>
          <a:ext cx="8229600" cy="9429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3. Закон Кировской области от 02.11.2007 № 183-ЗО                                  «Об организации и осуществлении деятельности по опеке                             и попечительству в Кировской области» </a:t>
          </a:r>
          <a:endParaRPr lang="ru-RU" sz="1700" kern="1200" dirty="0"/>
        </a:p>
      </dsp:txBody>
      <dsp:txXfrm>
        <a:off x="0" y="2115203"/>
        <a:ext cx="8229600" cy="942910"/>
      </dsp:txXfrm>
    </dsp:sp>
    <dsp:sp modelId="{ED08780C-5D08-4E63-8556-BE26E3DE131C}">
      <dsp:nvSpPr>
        <dsp:cNvPr id="0" name=""/>
        <dsp:cNvSpPr/>
      </dsp:nvSpPr>
      <dsp:spPr>
        <a:xfrm>
          <a:off x="0" y="3086435"/>
          <a:ext cx="8229600" cy="9429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4. Закон Кировской области  от 11.11.2014 № 469-ЗО «О социальном обслуживании граждан в Кировской области»</a:t>
          </a:r>
          <a:endParaRPr lang="ru-RU" sz="1700" kern="1200" dirty="0"/>
        </a:p>
      </dsp:txBody>
      <dsp:txXfrm>
        <a:off x="0" y="3086435"/>
        <a:ext cx="8229600" cy="942910"/>
      </dsp:txXfrm>
    </dsp:sp>
    <dsp:sp modelId="{4E3AA4F7-C0D7-41B9-A7F6-0EB3E055BBA5}">
      <dsp:nvSpPr>
        <dsp:cNvPr id="0" name=""/>
        <dsp:cNvSpPr/>
      </dsp:nvSpPr>
      <dsp:spPr>
        <a:xfrm>
          <a:off x="0" y="4101039"/>
          <a:ext cx="8229600" cy="9429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5. Закон Кировской области  от 25.11.2010 № 578-ЗО «О комиссиях                   по делам несовершеннолетних и защите их прав в Кировской области» </a:t>
          </a:r>
          <a:endParaRPr lang="ru-RU" sz="1700" kern="1200" dirty="0"/>
        </a:p>
      </dsp:txBody>
      <dsp:txXfrm>
        <a:off x="0" y="4101039"/>
        <a:ext cx="8229600" cy="94291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288062-60B8-457D-B356-1C63F26D2527}">
      <dsp:nvSpPr>
        <dsp:cNvPr id="0" name=""/>
        <dsp:cNvSpPr/>
      </dsp:nvSpPr>
      <dsp:spPr>
        <a:xfrm>
          <a:off x="0" y="395637"/>
          <a:ext cx="8229600" cy="727579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1.Семейный кодекс Российской Федерации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0" y="395637"/>
        <a:ext cx="8229600" cy="727579"/>
      </dsp:txXfrm>
    </dsp:sp>
    <dsp:sp modelId="{1C2D090C-3928-4E87-8D66-99A6D55B5579}">
      <dsp:nvSpPr>
        <dsp:cNvPr id="0" name=""/>
        <dsp:cNvSpPr/>
      </dsp:nvSpPr>
      <dsp:spPr>
        <a:xfrm>
          <a:off x="0" y="1135529"/>
          <a:ext cx="8229600" cy="727579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2. Федеральный закон от 24.06.1999 № 120-ФЗ «Об основах системы профилактики безнадзорности и правонарушений несовершеннолетних»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0" y="1135529"/>
        <a:ext cx="8229600" cy="727579"/>
      </dsp:txXfrm>
    </dsp:sp>
    <dsp:sp modelId="{8C484DA6-69EA-425D-9CA7-EE89B14DF453}">
      <dsp:nvSpPr>
        <dsp:cNvPr id="0" name=""/>
        <dsp:cNvSpPr/>
      </dsp:nvSpPr>
      <dsp:spPr>
        <a:xfrm>
          <a:off x="0" y="1872310"/>
          <a:ext cx="8229600" cy="727579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3. Федеральный закон от 24 июля 1998 г. N 124-ФЗ  «Об основных гарантиях прав ребенка в Российской Федерации»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0" y="1872310"/>
        <a:ext cx="8229600" cy="727579"/>
      </dsp:txXfrm>
    </dsp:sp>
    <dsp:sp modelId="{ED08780C-5D08-4E63-8556-BE26E3DE131C}">
      <dsp:nvSpPr>
        <dsp:cNvPr id="0" name=""/>
        <dsp:cNvSpPr/>
      </dsp:nvSpPr>
      <dsp:spPr>
        <a:xfrm>
          <a:off x="0" y="2683461"/>
          <a:ext cx="8229600" cy="854818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>
              <a:solidFill>
                <a:srgbClr val="002060"/>
              </a:solidFill>
            </a:rPr>
            <a:t>4. Закон Кировской области от 02.11.2007 № 183-ЗО                                  «Об организации и осуществлении деятельности по опеке                             и попечительству в Кировской области» 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rgbClr val="002060"/>
            </a:solidFill>
          </a:endParaRPr>
        </a:p>
      </dsp:txBody>
      <dsp:txXfrm>
        <a:off x="0" y="2683461"/>
        <a:ext cx="8229600" cy="854818"/>
      </dsp:txXfrm>
    </dsp:sp>
    <dsp:sp modelId="{4E3AA4F7-C0D7-41B9-A7F6-0EB3E055BBA5}">
      <dsp:nvSpPr>
        <dsp:cNvPr id="0" name=""/>
        <dsp:cNvSpPr/>
      </dsp:nvSpPr>
      <dsp:spPr>
        <a:xfrm>
          <a:off x="0" y="3475190"/>
          <a:ext cx="8229600" cy="727579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5. Закон Кировской области от 11.11.2014 № 469-ЗО                              «О социальном обслуживании граждан в Кировской области»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0" y="3475190"/>
        <a:ext cx="8229600" cy="727579"/>
      </dsp:txXfrm>
    </dsp:sp>
    <dsp:sp modelId="{540DC3F1-EAEB-498E-B1B2-1C6C31248820}">
      <dsp:nvSpPr>
        <dsp:cNvPr id="0" name=""/>
        <dsp:cNvSpPr/>
      </dsp:nvSpPr>
      <dsp:spPr>
        <a:xfrm>
          <a:off x="0" y="4393673"/>
          <a:ext cx="8229600" cy="727579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>
              <a:solidFill>
                <a:srgbClr val="002060"/>
              </a:solidFill>
            </a:rPr>
            <a:t>6. Закон Кировской области от 25.11.2010 № 578-ЗО                                  «О комиссиях  по делам несовершеннолетних и защите их прав в Кировской области» 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rgbClr val="002060"/>
            </a:solidFill>
          </a:endParaRPr>
        </a:p>
      </dsp:txBody>
      <dsp:txXfrm>
        <a:off x="0" y="4393673"/>
        <a:ext cx="8229600" cy="72757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798BB2-C278-4035-8C39-910F15594A5F}">
      <dsp:nvSpPr>
        <dsp:cNvPr id="0" name=""/>
        <dsp:cNvSpPr/>
      </dsp:nvSpPr>
      <dsp:spPr>
        <a:xfrm>
          <a:off x="0" y="0"/>
          <a:ext cx="8208912" cy="619228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комиссия по делам несовершеннолетних и защите их прав  при Правительстве Кировской области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0" y="0"/>
        <a:ext cx="8208912" cy="619228"/>
      </dsp:txXfrm>
    </dsp:sp>
    <dsp:sp modelId="{DAC9A009-BE95-49C4-8719-935F151E6E86}">
      <dsp:nvSpPr>
        <dsp:cNvPr id="0" name=""/>
        <dsp:cNvSpPr/>
      </dsp:nvSpPr>
      <dsp:spPr>
        <a:xfrm>
          <a:off x="0" y="632078"/>
          <a:ext cx="8208912" cy="619228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министерство образования Кировской области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0" y="632078"/>
        <a:ext cx="8208912" cy="619228"/>
      </dsp:txXfrm>
    </dsp:sp>
    <dsp:sp modelId="{4A5D926D-CAAA-46C2-B675-D3599FEA05AF}">
      <dsp:nvSpPr>
        <dsp:cNvPr id="0" name=""/>
        <dsp:cNvSpPr/>
      </dsp:nvSpPr>
      <dsp:spPr>
        <a:xfrm>
          <a:off x="0" y="1263513"/>
          <a:ext cx="8208912" cy="619228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министерство здравоохранения Кировской области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0" y="1263513"/>
        <a:ext cx="8208912" cy="619228"/>
      </dsp:txXfrm>
    </dsp:sp>
    <dsp:sp modelId="{788D2A8D-D704-419A-913C-A92DF4135ABA}">
      <dsp:nvSpPr>
        <dsp:cNvPr id="0" name=""/>
        <dsp:cNvSpPr/>
      </dsp:nvSpPr>
      <dsp:spPr>
        <a:xfrm>
          <a:off x="0" y="1894948"/>
          <a:ext cx="8208912" cy="619228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министерство социального развития Кировской области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0" y="1894948"/>
        <a:ext cx="8208912" cy="619228"/>
      </dsp:txXfrm>
    </dsp:sp>
    <dsp:sp modelId="{4D486365-6015-4F1C-B9AF-8BC18F07DD3B}">
      <dsp:nvSpPr>
        <dsp:cNvPr id="0" name=""/>
        <dsp:cNvSpPr/>
      </dsp:nvSpPr>
      <dsp:spPr>
        <a:xfrm>
          <a:off x="0" y="2526383"/>
          <a:ext cx="8208912" cy="619228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министерство спорта и молодежной политики Кировской области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0" y="2526383"/>
        <a:ext cx="8208912" cy="619228"/>
      </dsp:txXfrm>
    </dsp:sp>
    <dsp:sp modelId="{804DFE9D-5E07-4F55-87C3-9D8627E82570}">
      <dsp:nvSpPr>
        <dsp:cNvPr id="0" name=""/>
        <dsp:cNvSpPr/>
      </dsp:nvSpPr>
      <dsp:spPr>
        <a:xfrm>
          <a:off x="0" y="3157818"/>
          <a:ext cx="8208912" cy="619228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управление государственной службы занятости населения Кировской области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0" y="3157818"/>
        <a:ext cx="8208912" cy="619228"/>
      </dsp:txXfrm>
    </dsp:sp>
    <dsp:sp modelId="{4FDA5480-E7D7-4C23-9E81-5A166E76FDEA}">
      <dsp:nvSpPr>
        <dsp:cNvPr id="0" name=""/>
        <dsp:cNvSpPr/>
      </dsp:nvSpPr>
      <dsp:spPr>
        <a:xfrm>
          <a:off x="0" y="3789253"/>
          <a:ext cx="8208912" cy="619228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Управление Министерства внутренних дел Российской Федерации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по Кировской области 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0" y="3789253"/>
        <a:ext cx="8208912" cy="619228"/>
      </dsp:txXfrm>
    </dsp:sp>
    <dsp:sp modelId="{E8A47CAE-4071-45DD-82A5-816B511FFE2C}">
      <dsp:nvSpPr>
        <dsp:cNvPr id="0" name=""/>
        <dsp:cNvSpPr/>
      </dsp:nvSpPr>
      <dsp:spPr>
        <a:xfrm>
          <a:off x="0" y="4420688"/>
          <a:ext cx="8208912" cy="619228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Управление Федеральной службы исполнения наказаний по Кировской области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0" y="4420688"/>
        <a:ext cx="8208912" cy="61922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8C81968-86B2-4149-B2D1-626F2F1B3388}">
      <dsp:nvSpPr>
        <dsp:cNvPr id="0" name=""/>
        <dsp:cNvSpPr/>
      </dsp:nvSpPr>
      <dsp:spPr>
        <a:xfrm>
          <a:off x="0" y="38909"/>
          <a:ext cx="8640960" cy="553395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2060"/>
              </a:solidFill>
            </a:rPr>
            <a:t>муниципальная комиссия по делам несовершеннолетних   и защите их прав 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0" y="38909"/>
        <a:ext cx="8640960" cy="553395"/>
      </dsp:txXfrm>
    </dsp:sp>
    <dsp:sp modelId="{0828EED1-8CBB-4438-92A2-493860ECD7C4}">
      <dsp:nvSpPr>
        <dsp:cNvPr id="0" name=""/>
        <dsp:cNvSpPr/>
      </dsp:nvSpPr>
      <dsp:spPr>
        <a:xfrm>
          <a:off x="0" y="567707"/>
          <a:ext cx="8640960" cy="509263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>
          <a:solidFill>
            <a:srgbClr val="00206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2060"/>
              </a:solidFill>
            </a:rPr>
            <a:t>медицинская организация, оказывающая первичную медико-санитарную помощь 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0" y="567707"/>
        <a:ext cx="8640960" cy="509263"/>
      </dsp:txXfrm>
    </dsp:sp>
    <dsp:sp modelId="{5B0754B7-69F4-4C71-A18E-F7C1FDA8ECC2}">
      <dsp:nvSpPr>
        <dsp:cNvPr id="0" name=""/>
        <dsp:cNvSpPr/>
      </dsp:nvSpPr>
      <dsp:spPr>
        <a:xfrm>
          <a:off x="0" y="1088474"/>
          <a:ext cx="8640960" cy="509263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2060"/>
              </a:solidFill>
            </a:rPr>
            <a:t>организация социального обслуживания населения 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0" y="1088474"/>
        <a:ext cx="8640960" cy="509263"/>
      </dsp:txXfrm>
    </dsp:sp>
    <dsp:sp modelId="{60932D55-62B2-4717-971F-2B6509559FB8}">
      <dsp:nvSpPr>
        <dsp:cNvPr id="0" name=""/>
        <dsp:cNvSpPr/>
      </dsp:nvSpPr>
      <dsp:spPr>
        <a:xfrm>
          <a:off x="0" y="1609240"/>
          <a:ext cx="8640960" cy="509263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2060"/>
              </a:solidFill>
            </a:rPr>
            <a:t>орган местного самоуправления, осуществляющий отдельные государственные полномочия по опеке и попечительству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0" y="1609240"/>
        <a:ext cx="8640960" cy="509263"/>
      </dsp:txXfrm>
    </dsp:sp>
    <dsp:sp modelId="{819EDF59-74A6-4E07-B1A3-047D9C773E54}">
      <dsp:nvSpPr>
        <dsp:cNvPr id="0" name=""/>
        <dsp:cNvSpPr/>
      </dsp:nvSpPr>
      <dsp:spPr>
        <a:xfrm>
          <a:off x="0" y="2130006"/>
          <a:ext cx="8640960" cy="509263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2060"/>
              </a:solidFill>
            </a:rPr>
            <a:t>орган местного самоуправления, осуществляющий управление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2060"/>
              </a:solidFill>
            </a:rPr>
            <a:t> в сфере образования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0" y="2130006"/>
        <a:ext cx="8640960" cy="509263"/>
      </dsp:txXfrm>
    </dsp:sp>
    <dsp:sp modelId="{3FC2FA18-6B5E-4892-90D2-C55962F89136}">
      <dsp:nvSpPr>
        <dsp:cNvPr id="0" name=""/>
        <dsp:cNvSpPr/>
      </dsp:nvSpPr>
      <dsp:spPr>
        <a:xfrm>
          <a:off x="0" y="2650773"/>
          <a:ext cx="8640960" cy="509263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2060"/>
              </a:solidFill>
            </a:rPr>
            <a:t>образовательная организация 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0" y="2650773"/>
        <a:ext cx="8640960" cy="509263"/>
      </dsp:txXfrm>
    </dsp:sp>
    <dsp:sp modelId="{3332F859-0C3A-4F36-9272-6D57B86E2C13}">
      <dsp:nvSpPr>
        <dsp:cNvPr id="0" name=""/>
        <dsp:cNvSpPr/>
      </dsp:nvSpPr>
      <dsp:spPr>
        <a:xfrm>
          <a:off x="0" y="3171539"/>
          <a:ext cx="8640960" cy="509263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2060"/>
              </a:solidFill>
            </a:rPr>
            <a:t>орган службы занятости населения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0" y="3171539"/>
        <a:ext cx="8640960" cy="509263"/>
      </dsp:txXfrm>
    </dsp:sp>
    <dsp:sp modelId="{BF8D98E5-3BA1-4E44-94CA-67AA470A6286}">
      <dsp:nvSpPr>
        <dsp:cNvPr id="0" name=""/>
        <dsp:cNvSpPr/>
      </dsp:nvSpPr>
      <dsp:spPr>
        <a:xfrm>
          <a:off x="0" y="3692305"/>
          <a:ext cx="8640960" cy="509263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2060"/>
              </a:solidFill>
            </a:rPr>
            <a:t>территориальный орган Министерства внутренних дел Российской Федерации 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0" y="3692305"/>
        <a:ext cx="8640960" cy="509263"/>
      </dsp:txXfrm>
    </dsp:sp>
    <dsp:sp modelId="{9809CEAD-E97D-44B0-8368-B865783FD5A9}">
      <dsp:nvSpPr>
        <dsp:cNvPr id="0" name=""/>
        <dsp:cNvSpPr/>
      </dsp:nvSpPr>
      <dsp:spPr>
        <a:xfrm>
          <a:off x="0" y="4213072"/>
          <a:ext cx="8640960" cy="509263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2060"/>
              </a:solidFill>
            </a:rPr>
            <a:t>учреждение уголовно-исполнительной системы (следственный изолятор, уголовно-исполнительная инспекция)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0" y="4213072"/>
        <a:ext cx="8640960" cy="5092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90148740-DB56-4F40-9928-E19876CFA1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32221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6" name="Rectangle 12"/>
          <p:cNvSpPr>
            <a:spLocks noChangeArrowheads="1"/>
          </p:cNvSpPr>
          <p:nvPr/>
        </p:nvSpPr>
        <p:spPr bwMode="gray">
          <a:xfrm>
            <a:off x="0" y="2254102"/>
            <a:ext cx="9144000" cy="4170511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677" name="Freeform 13"/>
          <p:cNvSpPr>
            <a:spLocks/>
          </p:cNvSpPr>
          <p:nvPr/>
        </p:nvSpPr>
        <p:spPr bwMode="gray">
          <a:xfrm>
            <a:off x="0" y="2658141"/>
            <a:ext cx="9144000" cy="4199860"/>
          </a:xfrm>
          <a:custGeom>
            <a:avLst/>
            <a:gdLst/>
            <a:ahLst/>
            <a:cxnLst>
              <a:cxn ang="0">
                <a:pos x="13" y="2430"/>
              </a:cxn>
              <a:cxn ang="0">
                <a:pos x="1456" y="0"/>
              </a:cxn>
              <a:cxn ang="0">
                <a:pos x="5754" y="5"/>
              </a:cxn>
              <a:cxn ang="0">
                <a:pos x="5760" y="2433"/>
              </a:cxn>
              <a:cxn ang="0">
                <a:pos x="0" y="2430"/>
              </a:cxn>
            </a:cxnLst>
            <a:rect l="0" t="0" r="r" b="b"/>
            <a:pathLst>
              <a:path w="5760" h="2433">
                <a:moveTo>
                  <a:pt x="13" y="2430"/>
                </a:moveTo>
                <a:lnTo>
                  <a:pt x="1456" y="0"/>
                </a:lnTo>
                <a:lnTo>
                  <a:pt x="5754" y="5"/>
                </a:lnTo>
                <a:lnTo>
                  <a:pt x="5760" y="2433"/>
                </a:lnTo>
                <a:lnTo>
                  <a:pt x="0" y="2430"/>
                </a:lnTo>
              </a:path>
            </a:pathLst>
          </a:cu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668" name="Freeform 4"/>
          <p:cNvSpPr>
            <a:spLocks/>
          </p:cNvSpPr>
          <p:nvPr/>
        </p:nvSpPr>
        <p:spPr bwMode="gray">
          <a:xfrm>
            <a:off x="2582863" y="1214422"/>
            <a:ext cx="6562725" cy="1042987"/>
          </a:xfrm>
          <a:custGeom>
            <a:avLst/>
            <a:gdLst/>
            <a:ahLst/>
            <a:cxnLst>
              <a:cxn ang="0">
                <a:pos x="0" y="657"/>
              </a:cxn>
              <a:cxn ang="0">
                <a:pos x="4134" y="657"/>
              </a:cxn>
              <a:cxn ang="0">
                <a:pos x="4134" y="0"/>
              </a:cxn>
              <a:cxn ang="0">
                <a:pos x="373" y="2"/>
              </a:cxn>
              <a:cxn ang="0">
                <a:pos x="0" y="657"/>
              </a:cxn>
            </a:cxnLst>
            <a:rect l="0" t="0" r="r" b="b"/>
            <a:pathLst>
              <a:path w="4134" h="657">
                <a:moveTo>
                  <a:pt x="0" y="657"/>
                </a:moveTo>
                <a:lnTo>
                  <a:pt x="4134" y="657"/>
                </a:lnTo>
                <a:lnTo>
                  <a:pt x="4134" y="0"/>
                </a:lnTo>
                <a:lnTo>
                  <a:pt x="373" y="2"/>
                </a:lnTo>
                <a:lnTo>
                  <a:pt x="0" y="657"/>
                </a:lnTo>
                <a:close/>
              </a:path>
            </a:pathLst>
          </a:custGeom>
          <a:gradFill rotWithShape="1">
            <a:gsLst>
              <a:gs pos="0">
                <a:srgbClr val="008000"/>
              </a:gs>
              <a:gs pos="100000">
                <a:srgbClr val="00CC66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669" name="Freeform 5"/>
          <p:cNvSpPr>
            <a:spLocks/>
          </p:cNvSpPr>
          <p:nvPr/>
        </p:nvSpPr>
        <p:spPr bwMode="ltGray">
          <a:xfrm>
            <a:off x="-6350" y="2264734"/>
            <a:ext cx="2579429" cy="41178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34" y="0"/>
              </a:cxn>
              <a:cxn ang="0">
                <a:pos x="1456" y="289"/>
              </a:cxn>
              <a:cxn ang="0">
                <a:pos x="0" y="286"/>
              </a:cxn>
              <a:cxn ang="0">
                <a:pos x="0" y="0"/>
              </a:cxn>
            </a:cxnLst>
            <a:rect l="0" t="0" r="r" b="b"/>
            <a:pathLst>
              <a:path w="1634" h="289">
                <a:moveTo>
                  <a:pt x="0" y="0"/>
                </a:moveTo>
                <a:lnTo>
                  <a:pt x="1634" y="0"/>
                </a:lnTo>
                <a:lnTo>
                  <a:pt x="1456" y="289"/>
                </a:lnTo>
                <a:lnTo>
                  <a:pt x="0" y="28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670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3200400" y="1495425"/>
            <a:ext cx="5943600" cy="1012825"/>
          </a:xfrm>
        </p:spPr>
        <p:txBody>
          <a:bodyPr/>
          <a:lstStyle>
            <a:lvl1pPr>
              <a:defRPr sz="3600">
                <a:latin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3671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5867400"/>
            <a:ext cx="6781800" cy="381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3672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3673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3674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2C7A5E26-5E50-468A-835B-C58843A12E19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113685" name="Group 21"/>
          <p:cNvGrpSpPr>
            <a:grpSpLocks/>
          </p:cNvGrpSpPr>
          <p:nvPr/>
        </p:nvGrpSpPr>
        <p:grpSpPr bwMode="auto">
          <a:xfrm>
            <a:off x="8686800" y="5867400"/>
            <a:ext cx="155575" cy="417513"/>
            <a:chOff x="5472" y="3792"/>
            <a:chExt cx="184" cy="120"/>
          </a:xfrm>
        </p:grpSpPr>
        <p:sp>
          <p:nvSpPr>
            <p:cNvPr id="113682" name="Rectangle 18"/>
            <p:cNvSpPr>
              <a:spLocks noChangeArrowheads="1"/>
            </p:cNvSpPr>
            <p:nvPr userDrawn="1"/>
          </p:nvSpPr>
          <p:spPr bwMode="auto">
            <a:xfrm>
              <a:off x="5472" y="3792"/>
              <a:ext cx="184" cy="4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683" name="Rectangle 19"/>
            <p:cNvSpPr>
              <a:spLocks noChangeArrowheads="1"/>
            </p:cNvSpPr>
            <p:nvPr userDrawn="1"/>
          </p:nvSpPr>
          <p:spPr bwMode="auto">
            <a:xfrm>
              <a:off x="5472" y="3864"/>
              <a:ext cx="183" cy="4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D5DD9D-E262-42B1-9E4D-A321342574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4638"/>
            <a:ext cx="2095500" cy="5973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134100" cy="5973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D3E94-E66E-4D4A-9B62-0527662AA9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AFB38-5929-4C95-8C4E-502C594CC0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175702-7DA3-4798-90A6-92B5CC4449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4C608D-9DE1-4839-8D1B-5C2301E119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4A7A9C-F683-47BD-849C-C3A16A9912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60EAE0-78C3-4558-8A48-B1F8F90448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797492-D8C4-46BF-A814-F518DB3F9C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EAB9E-4215-486A-B8C4-E44DBCD92C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F33F2B-4985-4287-986F-5EA687D596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1" name="Rectangle 11"/>
          <p:cNvSpPr>
            <a:spLocks noChangeArrowheads="1"/>
          </p:cNvSpPr>
          <p:nvPr/>
        </p:nvSpPr>
        <p:spPr bwMode="auto">
          <a:xfrm>
            <a:off x="0" y="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643" name="Freeform 3"/>
          <p:cNvSpPr>
            <a:spLocks/>
          </p:cNvSpPr>
          <p:nvPr/>
        </p:nvSpPr>
        <p:spPr bwMode="gray">
          <a:xfrm>
            <a:off x="1285852" y="0"/>
            <a:ext cx="7866086" cy="1000108"/>
          </a:xfrm>
          <a:custGeom>
            <a:avLst/>
            <a:gdLst/>
            <a:ahLst/>
            <a:cxnLst>
              <a:cxn ang="0">
                <a:pos x="0" y="657"/>
              </a:cxn>
              <a:cxn ang="0">
                <a:pos x="4134" y="657"/>
              </a:cxn>
              <a:cxn ang="0">
                <a:pos x="4134" y="0"/>
              </a:cxn>
              <a:cxn ang="0">
                <a:pos x="401" y="1"/>
              </a:cxn>
              <a:cxn ang="0">
                <a:pos x="0" y="657"/>
              </a:cxn>
            </a:cxnLst>
            <a:rect l="0" t="0" r="r" b="b"/>
            <a:pathLst>
              <a:path w="4134" h="657">
                <a:moveTo>
                  <a:pt x="0" y="657"/>
                </a:moveTo>
                <a:lnTo>
                  <a:pt x="4134" y="657"/>
                </a:lnTo>
                <a:lnTo>
                  <a:pt x="4134" y="0"/>
                </a:lnTo>
                <a:lnTo>
                  <a:pt x="401" y="1"/>
                </a:lnTo>
                <a:lnTo>
                  <a:pt x="0" y="657"/>
                </a:lnTo>
                <a:close/>
              </a:path>
            </a:pathLst>
          </a:custGeom>
          <a:gradFill rotWithShape="1">
            <a:gsLst>
              <a:gs pos="0">
                <a:srgbClr val="009600"/>
              </a:gs>
              <a:gs pos="100000">
                <a:srgbClr val="00CC66"/>
              </a:gs>
            </a:gsLst>
            <a:lin ang="0" scaled="1"/>
          </a:gra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12644" name="Freeform 4"/>
          <p:cNvSpPr>
            <a:spLocks/>
          </p:cNvSpPr>
          <p:nvPr/>
        </p:nvSpPr>
        <p:spPr bwMode="ltGray">
          <a:xfrm>
            <a:off x="1" y="981075"/>
            <a:ext cx="1357290" cy="2889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38" y="0"/>
              </a:cxn>
              <a:cxn ang="0">
                <a:pos x="1138" y="182"/>
              </a:cxn>
              <a:cxn ang="0">
                <a:pos x="0" y="181"/>
              </a:cxn>
              <a:cxn ang="0">
                <a:pos x="0" y="0"/>
              </a:cxn>
            </a:cxnLst>
            <a:rect l="0" t="0" r="r" b="b"/>
            <a:pathLst>
              <a:path w="1338" h="182">
                <a:moveTo>
                  <a:pt x="0" y="0"/>
                </a:moveTo>
                <a:lnTo>
                  <a:pt x="1338" y="0"/>
                </a:lnTo>
                <a:lnTo>
                  <a:pt x="1138" y="182"/>
                </a:lnTo>
                <a:lnTo>
                  <a:pt x="0" y="18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50000">
                <a:srgbClr val="4475D8"/>
              </a:gs>
              <a:gs pos="100000">
                <a:srgbClr val="97B2E9"/>
              </a:gs>
            </a:gsLst>
            <a:lin ang="1080000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12645" name="Rectangle 5"/>
          <p:cNvSpPr>
            <a:spLocks noGrp="1" noChangeArrowheads="1"/>
          </p:cNvSpPr>
          <p:nvPr>
            <p:ph type="title"/>
          </p:nvPr>
        </p:nvSpPr>
        <p:spPr bwMode="white">
          <a:xfrm>
            <a:off x="2743200" y="0"/>
            <a:ext cx="6096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  <a:endParaRPr lang="en-US" dirty="0" smtClean="0"/>
          </a:p>
        </p:txBody>
      </p:sp>
      <p:sp>
        <p:nvSpPr>
          <p:cNvPr id="11264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 smtClean="0"/>
          </a:p>
        </p:txBody>
      </p:sp>
      <p:sp>
        <p:nvSpPr>
          <p:cNvPr id="11264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1264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1264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j-lt"/>
              </a:defRPr>
            </a:lvl1pPr>
          </a:lstStyle>
          <a:p>
            <a:fld id="{B8563EC6-7539-4541-92F7-DF0DA5C69D0F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1" name="Группа 5"/>
          <p:cNvPicPr>
            <a:picLocks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42844" y="0"/>
            <a:ext cx="1214446" cy="100013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l"/>
        <a:defRPr sz="28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Arial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0000"/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1907704" y="5445224"/>
            <a:ext cx="6781800" cy="381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1600" b="1" dirty="0" smtClean="0">
                <a:solidFill>
                  <a:srgbClr val="008DF6"/>
                </a:solidFill>
              </a:rPr>
              <a:t>О.Н. Рысева,</a:t>
            </a:r>
          </a:p>
          <a:p>
            <a:pPr>
              <a:lnSpc>
                <a:spcPct val="90000"/>
              </a:lnSpc>
            </a:pPr>
            <a:r>
              <a:rPr lang="ru-RU" sz="1600" b="1" dirty="0" smtClean="0">
                <a:solidFill>
                  <a:srgbClr val="008DF6"/>
                </a:solidFill>
              </a:rPr>
              <a:t>министр образования Кировской области</a:t>
            </a:r>
            <a:endParaRPr lang="en-US" sz="1600" b="1" dirty="0">
              <a:solidFill>
                <a:srgbClr val="008DF6"/>
              </a:solidFill>
            </a:endParaRPr>
          </a:p>
        </p:txBody>
      </p:sp>
      <p:sp>
        <p:nvSpPr>
          <p:cNvPr id="2087" name="Rectangle 39"/>
          <p:cNvSpPr>
            <a:spLocks noGrp="1" noChangeArrowheads="1"/>
          </p:cNvSpPr>
          <p:nvPr>
            <p:ph type="ctrTitle"/>
          </p:nvPr>
        </p:nvSpPr>
        <p:spPr>
          <a:xfrm>
            <a:off x="971600" y="2708920"/>
            <a:ext cx="7488832" cy="2376264"/>
          </a:xfrm>
        </p:spPr>
        <p:txBody>
          <a:bodyPr/>
          <a:lstStyle/>
          <a:p>
            <a:pPr algn="ctr"/>
            <a:r>
              <a:rPr lang="ru-RU" sz="2000" i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реализации постановления </a:t>
            </a:r>
            <a:br>
              <a:rPr lang="ru-RU" sz="2000" i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Правительства Кировской области </a:t>
            </a:r>
            <a:br>
              <a:rPr lang="ru-RU" sz="2000" i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«Об утверждении Порядка межведомственного взаимодействия органов  и учреждений системы профилактики по вопросам выявления, предупреждения и устранения нарушений прав и законных интересов несовершеннолетних»</a:t>
            </a:r>
            <a:br>
              <a:rPr lang="ru-RU" sz="2000" i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02.04.2019 № 135-п</a:t>
            </a:r>
            <a:endParaRPr lang="ru-RU" sz="2000" i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86214" cy="1140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Группа 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57166"/>
            <a:ext cx="1928794" cy="1785926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0"/>
            <a:ext cx="6715472" cy="99060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FFFF"/>
                </a:solidFill>
              </a:rPr>
              <a:t>Порядок действий учреждений здравоохранения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1124744"/>
            <a:ext cx="6984776" cy="93610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!</a:t>
            </a:r>
            <a:r>
              <a:rPr lang="ru-RU" dirty="0" smtClean="0">
                <a:solidFill>
                  <a:srgbClr val="002060"/>
                </a:solidFill>
              </a:rPr>
              <a:t>в случае отсутствия посещения детской поликлиники несовершеннолетним более 1 года информируют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2492896"/>
            <a:ext cx="3456384" cy="64807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органы опеки и попечительства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20072" y="2492896"/>
            <a:ext cx="3096344" cy="64807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территориальные органы МВД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20072" y="3140968"/>
            <a:ext cx="3636912" cy="8640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для установления места пребывания семьи с ребенком и мотивирования посещения детской поликлиники</a:t>
            </a:r>
          </a:p>
          <a:p>
            <a:pPr algn="ctr"/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3140968"/>
            <a:ext cx="4104456" cy="8640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если место пребывания ребенка известно -  для информирования о нарушении прав ребенка на охрану здоровья 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552" y="5157192"/>
            <a:ext cx="8280920" cy="8640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1400" b="1" dirty="0" smtClean="0">
                <a:solidFill>
                  <a:srgbClr val="0070C0"/>
                </a:solidFill>
              </a:rPr>
              <a:t>о случаях отказа родителей (законных представителей)  от проведения вакцинации в рамках Национального календаря профилактических прививок (при отсутствии медицинских отводов)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6021288"/>
            <a:ext cx="8280920" cy="67545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0070C0"/>
                </a:solidFill>
              </a:rPr>
              <a:t>о случаях отказа от проведения профилактических диагностических мероприятий по раннему выявлению туберкулеза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4365104"/>
            <a:ext cx="8280920" cy="7200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1400" b="1" dirty="0" smtClean="0">
                <a:solidFill>
                  <a:srgbClr val="0070C0"/>
                </a:solidFill>
              </a:rPr>
              <a:t>о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0070C0"/>
                </a:solidFill>
              </a:rPr>
              <a:t>случаях отказа от прохождения профилактических осмотров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2699792" y="2060848"/>
            <a:ext cx="484632" cy="432048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6516216" y="2060848"/>
            <a:ext cx="484632" cy="36004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люс 20"/>
          <p:cNvSpPr/>
          <p:nvPr/>
        </p:nvSpPr>
        <p:spPr>
          <a:xfrm>
            <a:off x="2771800" y="4005064"/>
            <a:ext cx="360040" cy="360040"/>
          </a:xfrm>
          <a:prstGeom prst="mathPl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0"/>
            <a:ext cx="7020272" cy="99060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FFFF"/>
                </a:solidFill>
              </a:rPr>
              <a:t/>
            </a:r>
            <a:br>
              <a:rPr lang="ru-RU" sz="2800" dirty="0" smtClean="0">
                <a:solidFill>
                  <a:srgbClr val="FFFFFF"/>
                </a:solidFill>
              </a:rPr>
            </a:br>
            <a:r>
              <a:rPr lang="ru-RU" sz="2400" dirty="0" smtClean="0">
                <a:solidFill>
                  <a:srgbClr val="FFFFFF"/>
                </a:solidFill>
              </a:rPr>
              <a:t>Порядок действий учреждений </a:t>
            </a:r>
            <a:r>
              <a:rPr lang="ru-RU" sz="2400" dirty="0" smtClean="0"/>
              <a:t>социального обслуживания населения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755576" y="1844825"/>
            <a:ext cx="80648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err="1" smtClean="0">
                <a:solidFill>
                  <a:srgbClr val="C00000"/>
                </a:solidFill>
              </a:rPr>
              <a:t>√</a:t>
            </a:r>
            <a:r>
              <a:rPr lang="ru-RU" sz="1600" b="1" dirty="0" smtClean="0">
                <a:solidFill>
                  <a:srgbClr val="0070C0"/>
                </a:solidFill>
              </a:rPr>
              <a:t> незамедлительно проводят обследование условий жизни и воспитания ребенка</a:t>
            </a:r>
          </a:p>
          <a:p>
            <a:pPr algn="just"/>
            <a:endParaRPr lang="ru-RU" sz="1600" b="1" dirty="0" smtClean="0">
              <a:solidFill>
                <a:srgbClr val="0070C0"/>
              </a:solidFill>
            </a:endParaRPr>
          </a:p>
          <a:p>
            <a:pPr algn="just"/>
            <a:r>
              <a:rPr lang="ru-RU" sz="1600" b="1" dirty="0" err="1" smtClean="0">
                <a:solidFill>
                  <a:srgbClr val="C00000"/>
                </a:solidFill>
              </a:rPr>
              <a:t>√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0070C0"/>
                </a:solidFill>
              </a:rPr>
              <a:t>составляют акт обследования жилищно-бытовых условий проживания семьи</a:t>
            </a:r>
          </a:p>
          <a:p>
            <a:pPr algn="just"/>
            <a:endParaRPr lang="ru-RU" sz="1600" b="1" dirty="0" smtClean="0">
              <a:solidFill>
                <a:srgbClr val="0070C0"/>
              </a:solidFill>
            </a:endParaRPr>
          </a:p>
          <a:p>
            <a:pPr algn="just"/>
            <a:r>
              <a:rPr lang="ru-RU" sz="1600" b="1" dirty="0" err="1" smtClean="0">
                <a:solidFill>
                  <a:srgbClr val="C00000"/>
                </a:solidFill>
              </a:rPr>
              <a:t>√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0070C0"/>
                </a:solidFill>
              </a:rPr>
              <a:t>направляют служебное сообщение в орган опеки и попечительства, орган внутренних дел, муниципальную комиссию</a:t>
            </a:r>
          </a:p>
          <a:p>
            <a:pPr algn="just"/>
            <a:endParaRPr lang="ru-RU" b="1" dirty="0" smtClean="0">
              <a:solidFill>
                <a:srgbClr val="0070C0"/>
              </a:solidFill>
            </a:endParaRPr>
          </a:p>
          <a:p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55576" y="4941168"/>
            <a:ext cx="81369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err="1" smtClean="0">
                <a:solidFill>
                  <a:srgbClr val="C00000"/>
                </a:solidFill>
              </a:rPr>
              <a:t>√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0070C0"/>
                </a:solidFill>
              </a:rPr>
              <a:t>организуют принятие экстренных мер по обеспечению безопасности ребенка</a:t>
            </a:r>
          </a:p>
          <a:p>
            <a:pPr algn="just"/>
            <a:endParaRPr lang="ru-RU" sz="1600" b="1" dirty="0" smtClean="0">
              <a:solidFill>
                <a:srgbClr val="0070C0"/>
              </a:solidFill>
            </a:endParaRPr>
          </a:p>
          <a:p>
            <a:pPr algn="just"/>
            <a:r>
              <a:rPr lang="ru-RU" sz="1600" b="1" dirty="0" err="1" smtClean="0">
                <a:solidFill>
                  <a:srgbClr val="C00000"/>
                </a:solidFill>
              </a:rPr>
              <a:t>√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0070C0"/>
                </a:solidFill>
              </a:rPr>
              <a:t>информируют орган опеки и попечительства, орган внутренних дел      </a:t>
            </a:r>
          </a:p>
          <a:p>
            <a:pPr algn="just"/>
            <a:r>
              <a:rPr lang="ru-RU" sz="1600" b="1" dirty="0" smtClean="0">
                <a:solidFill>
                  <a:srgbClr val="0070C0"/>
                </a:solidFill>
              </a:rPr>
              <a:t>о выявлении несовершеннолетнего, находящегося в обстановке, представляющей угрозу его жизни или здоровью</a:t>
            </a:r>
            <a:endParaRPr lang="ru-RU" sz="16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403648" y="1124744"/>
            <a:ext cx="7416824" cy="7200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Verdana" pitchFamily="34" charset="0"/>
              </a:rPr>
              <a:t>В случае выявления признаков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Verdana" pitchFamily="34" charset="0"/>
              </a:rPr>
              <a:t>жестокого обращения с ребенком:</a:t>
            </a:r>
          </a:p>
          <a:p>
            <a:pPr algn="ctr"/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71600" y="4077072"/>
            <a:ext cx="7416824" cy="7200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Verdana" pitchFamily="34" charset="0"/>
              </a:rPr>
              <a:t>При выявлении непосредственной угрозы жизни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Verdana" pitchFamily="34" charset="0"/>
              </a:rPr>
              <a:t>или здоровью ребенка: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0"/>
            <a:ext cx="6715472" cy="990600"/>
          </a:xfrm>
        </p:spPr>
        <p:txBody>
          <a:bodyPr/>
          <a:lstStyle/>
          <a:p>
            <a:pPr algn="ctr"/>
            <a:r>
              <a:rPr lang="ru-RU" sz="2400" dirty="0" smtClean="0"/>
              <a:t>Функции территориальных органов Министерства внутренних дел Российской Федерации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575048" y="2348880"/>
            <a:ext cx="8317432" cy="42473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√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жестокого обращения с несовершеннолетними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err="1" smtClean="0">
                <a:solidFill>
                  <a:srgbClr val="C00000"/>
                </a:solidFill>
              </a:rPr>
              <a:t>√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вовлечения несовершеннолетних в совершение преступления, других противоправных и (или) антиобщественных действий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√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склонения несовершеннолетних к суицидальным действиям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err="1" smtClean="0">
                <a:solidFill>
                  <a:srgbClr val="C00000"/>
                </a:solidFill>
              </a:rPr>
              <a:t>√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совершения в отношении несовершеннолетних других противоправных деяний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√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совершения несовершеннолетними правонарушений или антиобщественных действий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59632" y="1196752"/>
            <a:ext cx="7416824" cy="10081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Проводят профилактическую работу с несовершеннолетними и их родителями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(законными представителями) в случаях:</a:t>
            </a:r>
          </a:p>
          <a:p>
            <a:pPr algn="ctr"/>
            <a:endParaRPr lang="ru-RU" dirty="0" smtClean="0">
              <a:solidFill>
                <a:srgbClr val="002060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219528" cy="1196752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FFFF"/>
                </a:solidFill>
              </a:rPr>
              <a:t/>
            </a:r>
            <a:br>
              <a:rPr lang="ru-RU" sz="2800" dirty="0" smtClean="0">
                <a:solidFill>
                  <a:srgbClr val="FFFFFF"/>
                </a:solidFill>
              </a:rPr>
            </a:br>
            <a:r>
              <a:rPr lang="ru-RU" sz="2400" dirty="0" smtClean="0">
                <a:solidFill>
                  <a:srgbClr val="FFFFFF"/>
                </a:solidFill>
              </a:rPr>
              <a:t>Порядок действий </a:t>
            </a:r>
            <a:r>
              <a:rPr lang="ru-RU" sz="2400" dirty="0" smtClean="0"/>
              <a:t>муниципальной комиссии по делам несовершеннолетних 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340768"/>
            <a:ext cx="8532440" cy="432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! </a:t>
            </a:r>
            <a:r>
              <a:rPr lang="ru-RU" b="1" dirty="0" smtClean="0">
                <a:solidFill>
                  <a:srgbClr val="002060"/>
                </a:solidFill>
              </a:rPr>
              <a:t>после выявления нарушения прав несовершеннолетнего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2060848"/>
            <a:ext cx="2376264" cy="136815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незамедлительно организуют проверку информации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2060848"/>
            <a:ext cx="3168352" cy="136815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организуют рассмотрение служебного сообщения и документов, подтверждающих наличие или отсутствие фактов нарушений 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2060848"/>
            <a:ext cx="2808312" cy="136815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принимают постановление о наличии либо отсутствии необходимости межведомственного взаимодействия 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79912" y="4509120"/>
            <a:ext cx="2376264" cy="1944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дают поручения ответственным органам или учреждениям системы профилактики</a:t>
            </a:r>
            <a:r>
              <a:rPr lang="ru-RU" sz="1400" dirty="0" smtClean="0">
                <a:solidFill>
                  <a:srgbClr val="0070C0"/>
                </a:solidFill>
              </a:rPr>
              <a:t>, </a:t>
            </a:r>
            <a:r>
              <a:rPr lang="ru-RU" sz="1400" b="1" dirty="0" smtClean="0">
                <a:solidFill>
                  <a:srgbClr val="0070C0"/>
                </a:solidFill>
              </a:rPr>
              <a:t>рекомендации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4509120"/>
            <a:ext cx="3312368" cy="1944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определяют органы или учреждения системы профилактики, ответственные                           за проведение индивидуальной профилактической работы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72200" y="4509120"/>
            <a:ext cx="2592288" cy="1944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определяют учреждение, ответственное за формирование, реализацию и мониторинг 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1691680" y="1772816"/>
            <a:ext cx="360040" cy="28803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одержимое 18"/>
          <p:cNvSpPr>
            <a:spLocks noGrp="1"/>
          </p:cNvSpPr>
          <p:nvPr>
            <p:ph idx="1"/>
          </p:nvPr>
        </p:nvSpPr>
        <p:spPr>
          <a:xfrm>
            <a:off x="755576" y="3573016"/>
            <a:ext cx="8229600" cy="57606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При наличии необходимости межведомственного взаимодействия</a:t>
            </a:r>
            <a:r>
              <a:rPr lang="ru-RU" sz="1800" dirty="0" smtClean="0">
                <a:solidFill>
                  <a:srgbClr val="002060"/>
                </a:solidFill>
              </a:rPr>
              <a:t> </a:t>
            </a:r>
            <a:endParaRPr lang="ru-RU" sz="1800" b="1" dirty="0">
              <a:solidFill>
                <a:srgbClr val="002060"/>
              </a:solidFill>
            </a:endParaRPr>
          </a:p>
        </p:txBody>
      </p:sp>
      <p:sp>
        <p:nvSpPr>
          <p:cNvPr id="23" name="Стрелка вниз 22"/>
          <p:cNvSpPr/>
          <p:nvPr/>
        </p:nvSpPr>
        <p:spPr>
          <a:xfrm>
            <a:off x="4283968" y="1772816"/>
            <a:ext cx="360040" cy="28803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7452320" y="1772816"/>
            <a:ext cx="360040" cy="28803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7380312" y="4149080"/>
            <a:ext cx="360040" cy="28803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4716016" y="4149080"/>
            <a:ext cx="360040" cy="28803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1763688" y="4149080"/>
            <a:ext cx="360040" cy="28803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0"/>
            <a:ext cx="6643464" cy="990600"/>
          </a:xfrm>
        </p:spPr>
        <p:txBody>
          <a:bodyPr/>
          <a:lstStyle/>
          <a:p>
            <a:pPr algn="ctr"/>
            <a:r>
              <a:rPr lang="ru-RU" sz="2400" dirty="0" smtClean="0"/>
              <a:t>Анализ причин возникновения случаев нарушения прав и законных интересов ребенка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1124744"/>
            <a:ext cx="6984776" cy="5040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Муниципальные комиссии по делам несовершеннолетних </a:t>
            </a:r>
            <a:endParaRPr lang="ru-RU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1520" y="2924944"/>
            <a:ext cx="8712968" cy="10801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1400" b="1" dirty="0" smtClean="0">
                <a:solidFill>
                  <a:srgbClr val="002060"/>
                </a:solidFill>
              </a:rPr>
              <a:t>ОТВЕТСТВЕННЫЙ ОРГАН или учреждение системы профилактики в течение                 </a:t>
            </a:r>
            <a:r>
              <a:rPr lang="ru-RU" sz="1400" b="1" dirty="0" smtClean="0">
                <a:solidFill>
                  <a:srgbClr val="C00000"/>
                </a:solidFill>
              </a:rPr>
              <a:t>7 рабочих дней </a:t>
            </a:r>
            <a:r>
              <a:rPr lang="ru-RU" sz="1400" b="1" dirty="0" smtClean="0">
                <a:solidFill>
                  <a:srgbClr val="002060"/>
                </a:solidFill>
              </a:rPr>
              <a:t>со дня получения постановления муниципальной комиссии                о необходимости организации и проведения индивидуальной профилактической работы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4293096"/>
            <a:ext cx="2592288" cy="115212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осуществляет сбор информации о несовершеннолетнем, его родителях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805264"/>
            <a:ext cx="9144000" cy="10527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Муниципальная комиссия по делам несовершеннолетних </a:t>
            </a:r>
          </a:p>
          <a:p>
            <a:pPr algn="ctr"/>
            <a:r>
              <a:rPr lang="ru-RU" sz="1600" b="1" dirty="0" smtClean="0"/>
              <a:t> утверждает межведомственный план и порядок осуществления контроля за его реализацией, </a:t>
            </a:r>
          </a:p>
          <a:p>
            <a:pPr algn="ctr"/>
            <a:r>
              <a:rPr lang="ru-RU" sz="1600" b="1" dirty="0" smtClean="0"/>
              <a:t>направляет в течение 3 рабочих дней для исполнения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1916832"/>
            <a:ext cx="4248472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разработка, утверждение и реализация мероприятий межведомственного плана</a:t>
            </a:r>
            <a:endParaRPr lang="ru-RU" sz="1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60032" y="1916832"/>
            <a:ext cx="4104456" cy="86409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контроль за реализацией межведомственного плана</a:t>
            </a:r>
            <a:endParaRPr lang="ru-RU" sz="16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987824" y="4293096"/>
            <a:ext cx="3096344" cy="115212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проводит анализ возможностей родителей (иных представителей) по защите прав и законных интересов ребенка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99176" y="4293096"/>
            <a:ext cx="2665312" cy="115212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представляет проект межведомственного плана  на утверждение     </a:t>
            </a:r>
            <a:br>
              <a:rPr lang="ru-RU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>в муниципальную комиссию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2267744" y="1628800"/>
            <a:ext cx="360040" cy="28803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6588224" y="1628800"/>
            <a:ext cx="360040" cy="28803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7236296" y="4005064"/>
            <a:ext cx="360040" cy="28803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1403648" y="4005064"/>
            <a:ext cx="360040" cy="28803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4355976" y="4005064"/>
            <a:ext cx="360040" cy="28803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4355976" y="5445224"/>
            <a:ext cx="360040" cy="28803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0"/>
            <a:ext cx="6715472" cy="990600"/>
          </a:xfrm>
        </p:spPr>
        <p:txBody>
          <a:bodyPr/>
          <a:lstStyle/>
          <a:p>
            <a:r>
              <a:rPr lang="ru-RU" sz="2400" dirty="0" smtClean="0"/>
              <a:t>Исполнение межведомственного плана                         и контроль за его реализацией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052736"/>
            <a:ext cx="8229600" cy="1872208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Межведомственный план разрабатывается на срок              </a:t>
            </a:r>
            <a:r>
              <a:rPr lang="ru-RU" sz="2000" dirty="0" smtClean="0">
                <a:solidFill>
                  <a:srgbClr val="C00000"/>
                </a:solidFill>
              </a:rPr>
              <a:t>до 1 года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Промежуточный анализ эффективности мероприятий межведомственного плана проводится 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не реже 1 раза в полугодие</a:t>
            </a:r>
          </a:p>
          <a:p>
            <a:pPr marL="0" indent="0" algn="just">
              <a:buFont typeface="Wingdings" pitchFamily="2" charset="2"/>
              <a:buChar char="Ø"/>
            </a:pPr>
            <a:endParaRPr lang="ru-RU" sz="2000" dirty="0" smtClean="0">
              <a:solidFill>
                <a:srgbClr val="002060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ru-RU" sz="20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ru-RU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098" name="Picture 2" descr="http://www.votestacieearl.com/wp-content/uploads/2018/05/Checklist.jpg"/>
          <p:cNvPicPr>
            <a:picLocks noChangeAspect="1" noChangeArrowheads="1"/>
          </p:cNvPicPr>
          <p:nvPr/>
        </p:nvPicPr>
        <p:blipFill>
          <a:blip r:embed="rId2" cstate="print"/>
          <a:srcRect l="9039" t="8742" r="9575" b="10992"/>
          <a:stretch>
            <a:fillRect/>
          </a:stretch>
        </p:blipFill>
        <p:spPr bwMode="auto">
          <a:xfrm flipH="1">
            <a:off x="7524328" y="3789040"/>
            <a:ext cx="1619672" cy="208823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9512" y="2852936"/>
            <a:ext cx="7416824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+mn-lt"/>
              </a:rPr>
              <a:t>Муниципальная комиссия по делам несовершеннолетних: 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sym typeface="Wingdings"/>
              </a:rPr>
              <a:t> 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осуществляет контроль за реализацией межведомственного плана </a:t>
            </a:r>
          </a:p>
          <a:p>
            <a:pPr algn="just">
              <a:buFont typeface="Wingdings" pitchFamily="2" charset="2"/>
              <a:buChar char="ü"/>
            </a:pPr>
            <a:endParaRPr lang="ru-RU" dirty="0" smtClean="0">
              <a:solidFill>
                <a:srgbClr val="0070C0"/>
              </a:solidFill>
              <a:latin typeface="+mn-lt"/>
            </a:endParaRPr>
          </a:p>
          <a:p>
            <a:pPr algn="just"/>
            <a:r>
              <a:rPr lang="ru-RU" b="1" dirty="0" smtClean="0">
                <a:solidFill>
                  <a:srgbClr val="C00000"/>
                </a:solidFill>
                <a:sym typeface="Wingdings"/>
              </a:rPr>
              <a:t> 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принимает решение о продолжении либо прекращении проведения индивидуальной профилактической работы с ребенком и его семьей</a:t>
            </a:r>
          </a:p>
          <a:p>
            <a:pPr algn="just"/>
            <a:endParaRPr lang="ru-RU" dirty="0" smtClean="0">
              <a:solidFill>
                <a:srgbClr val="0070C0"/>
              </a:solidFill>
              <a:latin typeface="+mn-lt"/>
            </a:endParaRPr>
          </a:p>
          <a:p>
            <a:pPr algn="just"/>
            <a:r>
              <a:rPr lang="ru-RU" b="1" dirty="0" smtClean="0">
                <a:solidFill>
                  <a:srgbClr val="C00000"/>
                </a:solidFill>
                <a:sym typeface="Wingdings"/>
              </a:rPr>
              <a:t> 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направляет в течение 3-х рабочих дней в органы или учреждения системы профилактики постановление о прекращении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проведения индивидуальной профилактической работы с несовершеннолетним, его родителями</a:t>
            </a:r>
          </a:p>
          <a:p>
            <a:pPr algn="just"/>
            <a:endParaRPr lang="ru-RU" sz="2000" dirty="0" smtClean="0">
              <a:solidFill>
                <a:schemeClr val="accent4">
                  <a:lumMod val="50000"/>
                </a:schemeClr>
              </a:solidFill>
              <a:ea typeface="Times New Roman"/>
              <a:cs typeface="Times New Roman"/>
            </a:endParaRPr>
          </a:p>
          <a:p>
            <a:pPr algn="just">
              <a:buNone/>
            </a:pPr>
            <a:endParaRPr lang="ru-RU" sz="2000" dirty="0" smtClean="0">
              <a:solidFill>
                <a:srgbClr val="002060"/>
              </a:solidFill>
              <a:latin typeface="+mn-lt"/>
            </a:endParaRP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0"/>
            <a:ext cx="6715472" cy="990600"/>
          </a:xfrm>
        </p:spPr>
        <p:txBody>
          <a:bodyPr/>
          <a:lstStyle/>
          <a:p>
            <a:r>
              <a:rPr lang="ru-RU" sz="2400" dirty="0" smtClean="0"/>
              <a:t>Основания для  прекращении проведения индивидуальной профилактической работы с несовершеннолетними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1340768"/>
            <a:ext cx="849694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sym typeface="Wingdings"/>
              </a:rPr>
              <a:t> </a:t>
            </a:r>
            <a:r>
              <a:rPr lang="ru-RU" b="1" dirty="0" smtClean="0">
                <a:solidFill>
                  <a:srgbClr val="0070C0"/>
                </a:solidFill>
              </a:rPr>
              <a:t>устранение причин и условий</a:t>
            </a:r>
            <a:r>
              <a:rPr lang="ru-RU" dirty="0" smtClean="0">
                <a:solidFill>
                  <a:srgbClr val="0070C0"/>
                </a:solidFill>
              </a:rPr>
              <a:t>, способствующих нарушению прав      и законных интересов несовершеннолетнего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  <a:sym typeface="Wingdings"/>
              </a:rPr>
              <a:t> </a:t>
            </a:r>
            <a:r>
              <a:rPr lang="ru-RU" b="1" dirty="0" smtClean="0">
                <a:solidFill>
                  <a:srgbClr val="0070C0"/>
                </a:solidFill>
              </a:rPr>
              <a:t>достижение несовершеннолетним 18-летнего</a:t>
            </a:r>
            <a:r>
              <a:rPr lang="ru-RU" dirty="0" smtClean="0">
                <a:solidFill>
                  <a:srgbClr val="0070C0"/>
                </a:solidFill>
              </a:rPr>
              <a:t> возраста;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лишение родителей родительских прав</a:t>
            </a:r>
            <a:endParaRPr lang="ru-RU" dirty="0" smtClean="0">
              <a:solidFill>
                <a:srgbClr val="0070C0"/>
              </a:solidFill>
            </a:endParaRPr>
          </a:p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  <a:sym typeface="Wingdings"/>
              </a:rPr>
              <a:t> </a:t>
            </a:r>
            <a:r>
              <a:rPr lang="ru-RU" b="1" dirty="0" smtClean="0">
                <a:solidFill>
                  <a:srgbClr val="0070C0"/>
                </a:solidFill>
              </a:rPr>
              <a:t>изменение места жительства</a:t>
            </a:r>
            <a:r>
              <a:rPr lang="ru-RU" dirty="0" smtClean="0">
                <a:solidFill>
                  <a:srgbClr val="0070C0"/>
                </a:solidFill>
              </a:rPr>
              <a:t> ребенка, его родителей или иных законных представителей 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  <a:sym typeface="Wingdings"/>
              </a:rPr>
              <a:t> </a:t>
            </a:r>
            <a:r>
              <a:rPr lang="ru-RU" b="1" dirty="0" smtClean="0">
                <a:solidFill>
                  <a:srgbClr val="0070C0"/>
                </a:solidFill>
              </a:rPr>
              <a:t>смерть несовершеннолетнего</a:t>
            </a:r>
            <a:r>
              <a:rPr lang="ru-RU" dirty="0" smtClean="0">
                <a:solidFill>
                  <a:srgbClr val="0070C0"/>
                </a:solidFill>
              </a:rPr>
              <a:t> либо </a:t>
            </a:r>
            <a:r>
              <a:rPr lang="ru-RU" b="1" dirty="0" smtClean="0">
                <a:solidFill>
                  <a:srgbClr val="0070C0"/>
                </a:solidFill>
              </a:rPr>
              <a:t>его родителей</a:t>
            </a:r>
            <a:r>
              <a:rPr lang="ru-RU" dirty="0" smtClean="0">
                <a:solidFill>
                  <a:srgbClr val="0070C0"/>
                </a:solidFill>
              </a:rPr>
              <a:t> или иных законных представителей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  <a:sym typeface="Wingdings"/>
              </a:rPr>
              <a:t> </a:t>
            </a:r>
            <a:r>
              <a:rPr lang="ru-RU" b="1" dirty="0" smtClean="0">
                <a:solidFill>
                  <a:srgbClr val="0070C0"/>
                </a:solidFill>
              </a:rPr>
              <a:t>наступление других обстоятельств</a:t>
            </a:r>
            <a:r>
              <a:rPr lang="ru-RU" dirty="0" smtClean="0">
                <a:solidFill>
                  <a:srgbClr val="0070C0"/>
                </a:solidFill>
              </a:rPr>
              <a:t>, предусмотренных законодательством Российской Федерации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  <a:sym typeface="Wingdings"/>
              </a:rPr>
              <a:t>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иные мотивированные основания</a:t>
            </a:r>
            <a:r>
              <a:rPr lang="ru-RU" dirty="0" smtClean="0">
                <a:solidFill>
                  <a:srgbClr val="0070C0"/>
                </a:solidFill>
              </a:rPr>
              <a:t> по решению муниципальной комиссии по делам несовершеннолетних</a:t>
            </a: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0"/>
            <a:ext cx="7452320" cy="990600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Механизм действий органа опеки и попечительства  при </a:t>
            </a:r>
            <a:r>
              <a:rPr lang="ru-RU" sz="1800" dirty="0" smtClean="0"/>
              <a:t>непосредственной угрозе жизни или здоровью </a:t>
            </a:r>
            <a:r>
              <a:rPr lang="ru-RU" sz="1800" dirty="0" err="1" smtClean="0"/>
              <a:t>ребенка</a:t>
            </a:r>
            <a:r>
              <a:rPr lang="ru-RU" dirty="0" err="1" smtClean="0"/>
              <a:t>несовершеннолетнего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856984" cy="5517232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C00000"/>
                </a:solidFill>
                <a:sym typeface="Wingdings"/>
              </a:rPr>
              <a:t> </a:t>
            </a:r>
            <a:r>
              <a:rPr lang="ru-RU" sz="1600" b="1" dirty="0" smtClean="0">
                <a:solidFill>
                  <a:srgbClr val="0070C0"/>
                </a:solidFill>
              </a:rPr>
              <a:t>осуществляет подготовку акта об отобрании несовершеннолетнего, за подписью главы муниципального образования Кировской области</a:t>
            </a:r>
          </a:p>
          <a:p>
            <a:pPr marL="0" indent="0" algn="just">
              <a:spcBef>
                <a:spcPts val="0"/>
              </a:spcBef>
              <a:buFont typeface="Wingdings" pitchFamily="2" charset="2"/>
              <a:buChar char="Ø"/>
            </a:pPr>
            <a:endParaRPr lang="ru-RU" sz="1600" b="1" dirty="0" smtClean="0">
              <a:solidFill>
                <a:srgbClr val="0070C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C00000"/>
                </a:solidFill>
                <a:sym typeface="Wingdings"/>
              </a:rPr>
              <a:t> </a:t>
            </a:r>
            <a:r>
              <a:rPr lang="ru-RU" sz="1600" b="1" dirty="0" smtClean="0">
                <a:solidFill>
                  <a:srgbClr val="0070C0"/>
                </a:solidFill>
              </a:rPr>
              <a:t>принимает меры к отобранию несовершеннолетнего  у родителей, в случае необходимости вызывает сотрудников органов внутренних дел для осуществления мероприятий в пределах компетенции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0070C0"/>
                </a:solidFill>
              </a:rPr>
              <a:t>                   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C00000"/>
                </a:solidFill>
                <a:sym typeface="Wingdings"/>
              </a:rPr>
              <a:t> </a:t>
            </a:r>
            <a:r>
              <a:rPr lang="ru-RU" sz="1600" b="1" dirty="0" smtClean="0">
                <a:solidFill>
                  <a:srgbClr val="0070C0"/>
                </a:solidFill>
              </a:rPr>
              <a:t>для оказания медицинской помощи доставляет несовершеннолетнего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0070C0"/>
                </a:solidFill>
              </a:rPr>
              <a:t>в медицинскую организацию или в учреждение социального обслуживания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0070C0"/>
                </a:solidFill>
              </a:rPr>
              <a:t>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C00000"/>
                </a:solidFill>
                <a:sym typeface="Wingdings"/>
              </a:rPr>
              <a:t> </a:t>
            </a:r>
            <a:r>
              <a:rPr lang="ru-RU" sz="1600" b="1" dirty="0" smtClean="0">
                <a:solidFill>
                  <a:srgbClr val="0070C0"/>
                </a:solidFill>
              </a:rPr>
              <a:t>письменно уведомляет орган прокуратуры об отобрании несовершеннолетнего</a:t>
            </a:r>
          </a:p>
          <a:p>
            <a:pPr marL="0" indent="0" algn="just">
              <a:spcBef>
                <a:spcPts val="0"/>
              </a:spcBef>
              <a:buFont typeface="Wingdings" pitchFamily="2" charset="2"/>
              <a:buChar char="Ø"/>
            </a:pPr>
            <a:endParaRPr lang="ru-RU" sz="1600" b="1" dirty="0" smtClean="0">
              <a:solidFill>
                <a:srgbClr val="0070C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C00000"/>
                </a:solidFill>
                <a:sym typeface="Wingdings"/>
              </a:rPr>
              <a:t> </a:t>
            </a:r>
            <a:r>
              <a:rPr lang="ru-RU" sz="1600" b="1" dirty="0" smtClean="0">
                <a:solidFill>
                  <a:srgbClr val="0070C0"/>
                </a:solidFill>
              </a:rPr>
              <a:t>обеспечивает передачу несовершеннолетнего либо родителям либо в случае невозможности передачи ребенка (детей) одному из родителей организует его временное устройство в организацию социального обслуживания, медицинскую организацию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1600" b="1" dirty="0" smtClean="0">
              <a:solidFill>
                <a:srgbClr val="0070C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C00000"/>
                </a:solidFill>
                <a:sym typeface="Wingdings"/>
              </a:rPr>
              <a:t> </a:t>
            </a:r>
            <a:r>
              <a:rPr lang="ru-RU" sz="1600" b="1" dirty="0" smtClean="0">
                <a:solidFill>
                  <a:srgbClr val="0070C0"/>
                </a:solidFill>
              </a:rPr>
              <a:t>в случае отобрания несовершеннолетнего у единственного родителя             или обоих родителей организует его устройство на воспитание                         в семью граждан под надзор            в организацию для детей-сирот и детей, оставшихся без попечения родителей</a:t>
            </a:r>
          </a:p>
          <a:p>
            <a:pPr algn="just">
              <a:buFont typeface="Wingdings" pitchFamily="2" charset="2"/>
              <a:buChar char="Ø"/>
            </a:pPr>
            <a:endParaRPr lang="ru-RU" sz="16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ru-RU" sz="16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16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14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Группа 5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1928794" cy="1785926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827584" y="3140968"/>
            <a:ext cx="76851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</a:pPr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внимание!</a:t>
            </a:r>
          </a:p>
          <a:p>
            <a:pPr algn="ctr">
              <a:lnSpc>
                <a:spcPct val="90000"/>
              </a:lnSpc>
            </a:pP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6787480" cy="873968"/>
          </a:xfrm>
        </p:spPr>
        <p:txBody>
          <a:bodyPr/>
          <a:lstStyle/>
          <a:p>
            <a:r>
              <a:rPr lang="ru-RU" dirty="0" smtClean="0"/>
              <a:t>Нормативно-правовые акты в сфере защиты прав детей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6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одержимое 4"/>
          <p:cNvGraphicFramePr>
            <a:graphicFrameLocks/>
          </p:cNvGraphicFramePr>
          <p:nvPr/>
        </p:nvGraphicFramePr>
        <p:xfrm>
          <a:off x="609600" y="1268760"/>
          <a:ext cx="8229600" cy="5132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Содержимое 4"/>
          <p:cNvGraphicFramePr>
            <a:graphicFrameLocks/>
          </p:cNvGraphicFramePr>
          <p:nvPr/>
        </p:nvGraphicFramePr>
        <p:xfrm>
          <a:off x="539552" y="1196752"/>
          <a:ext cx="822960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812360" cy="504056"/>
          </a:xfrm>
        </p:spPr>
        <p:txBody>
          <a:bodyPr/>
          <a:lstStyle/>
          <a:p>
            <a:pPr algn="ctr"/>
            <a:r>
              <a:rPr lang="ru-RU" sz="2800" dirty="0" smtClean="0"/>
              <a:t>Субъекты системы профилактики </a:t>
            </a:r>
            <a:br>
              <a:rPr lang="ru-RU" sz="2800" dirty="0" smtClean="0"/>
            </a:br>
            <a:r>
              <a:rPr lang="ru-RU" sz="2800" dirty="0" smtClean="0"/>
              <a:t>в Кировской области</a:t>
            </a:r>
            <a:endParaRPr lang="ru-RU" sz="28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395536" y="1700808"/>
          <a:ext cx="820891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Содержимое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1052736"/>
            <a:ext cx="6696744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Региональный уровень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812360" cy="504056"/>
          </a:xfrm>
        </p:spPr>
        <p:txBody>
          <a:bodyPr/>
          <a:lstStyle/>
          <a:p>
            <a:pPr algn="ctr"/>
            <a:r>
              <a:rPr lang="ru-RU" sz="2800" dirty="0" smtClean="0"/>
              <a:t>Субъекты системы профилактики в Кировской области</a:t>
            </a:r>
            <a:endParaRPr lang="ru-RU" sz="2800" dirty="0"/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052736"/>
            <a:ext cx="6984776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Муниципальный уровень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20" name="Содержимое 4"/>
          <p:cNvGraphicFramePr>
            <a:graphicFrameLocks/>
          </p:cNvGraphicFramePr>
          <p:nvPr/>
        </p:nvGraphicFramePr>
        <p:xfrm>
          <a:off x="323528" y="1700808"/>
          <a:ext cx="8640960" cy="47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116632"/>
            <a:ext cx="5832648" cy="864096"/>
          </a:xfrm>
        </p:spPr>
        <p:txBody>
          <a:bodyPr/>
          <a:lstStyle/>
          <a:p>
            <a:pPr algn="ctr"/>
            <a:r>
              <a:rPr lang="ru-RU" sz="2800" dirty="0" smtClean="0"/>
              <a:t>Схема</a:t>
            </a:r>
            <a:r>
              <a:rPr lang="ru-RU" sz="2800" dirty="0" smtClean="0"/>
              <a:t> </a:t>
            </a:r>
            <a:r>
              <a:rPr lang="ru-RU" sz="2800" dirty="0" smtClean="0"/>
              <a:t>межведомственного взаимодействия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09794" y="3034432"/>
            <a:ext cx="1724412" cy="789137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оугольник 8"/>
          <p:cNvSpPr/>
          <p:nvPr/>
        </p:nvSpPr>
        <p:spPr>
          <a:xfrm>
            <a:off x="2555776" y="1988840"/>
            <a:ext cx="3672408" cy="129614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ОРГАНЫ ОПЕКИ </a:t>
            </a:r>
            <a:r>
              <a:rPr lang="ru-RU" b="1" dirty="0" smtClean="0">
                <a:solidFill>
                  <a:srgbClr val="002060"/>
                </a:solidFill>
              </a:rPr>
              <a:t>И ПОПЕЧИТЕЛЬСТВА </a:t>
            </a:r>
            <a:r>
              <a:rPr lang="ru-RU" b="1" dirty="0" smtClean="0">
                <a:solidFill>
                  <a:srgbClr val="002060"/>
                </a:solidFill>
              </a:rPr>
              <a:t>МУНИЦИПАЛЬНОГО ОБРАЗОВАНИЯ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79781" y="5661248"/>
            <a:ext cx="1504187" cy="10081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А</a:t>
            </a:r>
            <a:r>
              <a:rPr lang="ru-RU" sz="1400" b="1" dirty="0" smtClean="0">
                <a:solidFill>
                  <a:srgbClr val="002060"/>
                </a:solidFill>
              </a:rPr>
              <a:t>ктивные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жители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139952" y="1124744"/>
            <a:ext cx="2088232" cy="7200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Муниципальные КДН и ЗП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320304" y="3789040"/>
            <a:ext cx="1500168" cy="99703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УМВД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91513" y="3789039"/>
            <a:ext cx="2175242" cy="10081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Учреждения здравоохранения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639183" y="5157192"/>
            <a:ext cx="1805025" cy="10081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Учреждения </a:t>
            </a:r>
            <a:r>
              <a:rPr lang="ru-RU" sz="1400" b="1" dirty="0" smtClean="0">
                <a:solidFill>
                  <a:srgbClr val="002060"/>
                </a:solidFill>
              </a:rPr>
              <a:t>молодежи и спорта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79512" y="2060848"/>
            <a:ext cx="1944216" cy="10081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Орган исполнительной власти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732240" y="1124744"/>
            <a:ext cx="2339752" cy="129614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Областная комиссия по делам несовершеннолетних и защите и их прав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818632" y="5661248"/>
            <a:ext cx="1353768" cy="10081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</a:t>
            </a:r>
            <a:r>
              <a:rPr lang="ru-RU" sz="1400" b="1" dirty="0" smtClean="0">
                <a:solidFill>
                  <a:srgbClr val="002060"/>
                </a:solidFill>
              </a:rPr>
              <a:t>оседи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27584" y="5157192"/>
            <a:ext cx="1691680" cy="10081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Учреждения занятости населения</a:t>
            </a:r>
            <a:endParaRPr lang="ru-RU" sz="1400" b="1" dirty="0">
              <a:solidFill>
                <a:srgbClr val="002060"/>
              </a:solidFill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flipH="1">
            <a:off x="1619672" y="2852936"/>
            <a:ext cx="1008112" cy="1008112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4572000" y="3284984"/>
            <a:ext cx="288032" cy="2016224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6084168" y="2852936"/>
            <a:ext cx="1656184" cy="108012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1979712" y="3212976"/>
            <a:ext cx="864096" cy="216024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436096" y="3068960"/>
            <a:ext cx="504056" cy="72008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6156176" y="3140968"/>
            <a:ext cx="1440160" cy="2736304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1835696" y="2420888"/>
            <a:ext cx="936104" cy="0"/>
          </a:xfrm>
          <a:prstGeom prst="straightConnector1">
            <a:avLst/>
          </a:prstGeom>
          <a:ln w="3810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H="1">
            <a:off x="5940152" y="1556792"/>
            <a:ext cx="864096" cy="0"/>
          </a:xfrm>
          <a:prstGeom prst="straightConnector1">
            <a:avLst/>
          </a:prstGeom>
          <a:ln w="3810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H="1">
            <a:off x="4788024" y="1772816"/>
            <a:ext cx="144016" cy="288032"/>
          </a:xfrm>
          <a:prstGeom prst="straightConnector1">
            <a:avLst/>
          </a:prstGeom>
          <a:ln w="3810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H="1">
            <a:off x="2987824" y="3140968"/>
            <a:ext cx="792088" cy="2664296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639786" y="3789040"/>
            <a:ext cx="1932214" cy="99703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Школы детские сады</a:t>
            </a:r>
            <a:endParaRPr lang="ru-RU" sz="1400" b="1" dirty="0">
              <a:solidFill>
                <a:srgbClr val="002060"/>
              </a:solidFill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3995936" y="3140968"/>
            <a:ext cx="0" cy="72008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4872032" y="3789040"/>
            <a:ext cx="2100233" cy="99703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О</a:t>
            </a:r>
            <a:r>
              <a:rPr lang="ru-RU" sz="1400" b="1" dirty="0" smtClean="0">
                <a:solidFill>
                  <a:srgbClr val="002060"/>
                </a:solidFill>
              </a:rPr>
              <a:t>рганизации социального обслуживания</a:t>
            </a:r>
            <a:endParaRPr lang="ru-RU" sz="1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116632"/>
            <a:ext cx="5832648" cy="864096"/>
          </a:xfrm>
        </p:spPr>
        <p:txBody>
          <a:bodyPr/>
          <a:lstStyle/>
          <a:p>
            <a:pPr algn="ctr"/>
            <a:r>
              <a:rPr lang="ru-RU" sz="2800" dirty="0" smtClean="0"/>
              <a:t>Порядок межведомственного взаимодействия</a:t>
            </a:r>
            <a:endParaRPr lang="ru-RU" sz="2800" dirty="0"/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179512" y="1916832"/>
            <a:ext cx="8712968" cy="4941168"/>
          </a:xfrm>
        </p:spPr>
        <p:txBody>
          <a:bodyPr/>
          <a:lstStyle/>
          <a:p>
            <a:pPr algn="just">
              <a:buNone/>
            </a:pPr>
            <a:r>
              <a:rPr lang="ru-RU" sz="2000" b="1" dirty="0" smtClean="0">
                <a:solidFill>
                  <a:srgbClr val="C00000"/>
                </a:solidFill>
                <a:sym typeface="Wingdings"/>
              </a:rPr>
              <a:t> </a:t>
            </a:r>
            <a:r>
              <a:rPr lang="ru-RU" sz="2000" b="1" dirty="0" smtClean="0">
                <a:solidFill>
                  <a:srgbClr val="0070C0"/>
                </a:solidFill>
              </a:rPr>
              <a:t>выявление фактов (признаков)</a:t>
            </a:r>
            <a:r>
              <a:rPr lang="ru-RU" sz="2000" dirty="0" smtClean="0">
                <a:solidFill>
                  <a:srgbClr val="0070C0"/>
                </a:solidFill>
              </a:rPr>
              <a:t> нарушений прав                    и законных интересов несовершеннолетних</a:t>
            </a:r>
          </a:p>
          <a:p>
            <a:pPr algn="just">
              <a:buFont typeface="Wingdings" pitchFamily="2" charset="2"/>
              <a:buChar char="ü"/>
            </a:pPr>
            <a:endParaRPr lang="ru-RU" sz="2000" dirty="0" smtClean="0">
              <a:solidFill>
                <a:srgbClr val="0070C0"/>
              </a:solidFill>
            </a:endParaRPr>
          </a:p>
          <a:p>
            <a:pPr algn="just">
              <a:buNone/>
            </a:pPr>
            <a:r>
              <a:rPr lang="ru-RU" sz="2000" b="1" dirty="0" smtClean="0">
                <a:solidFill>
                  <a:srgbClr val="C00000"/>
                </a:solidFill>
                <a:sym typeface="Wingdings"/>
              </a:rPr>
              <a:t> </a:t>
            </a:r>
            <a:r>
              <a:rPr lang="ru-RU" sz="2000" b="1" dirty="0" smtClean="0">
                <a:solidFill>
                  <a:srgbClr val="0070C0"/>
                </a:solidFill>
              </a:rPr>
              <a:t>принятие решения о наличии или отсутствии необходимости взаимодействия </a:t>
            </a: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solidFill>
                <a:srgbClr val="0070C0"/>
              </a:solidFill>
            </a:endParaRPr>
          </a:p>
          <a:p>
            <a:pPr algn="just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sym typeface="Wingdings"/>
              </a:rPr>
              <a:t></a:t>
            </a:r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  <a:sym typeface="Wingdings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анализ причин</a:t>
            </a:r>
            <a:r>
              <a:rPr lang="ru-RU" sz="2000" dirty="0" smtClean="0">
                <a:solidFill>
                  <a:srgbClr val="0070C0"/>
                </a:solidFill>
              </a:rPr>
              <a:t>, способствующих нарушению прав                      и законных интересов несовершеннолетних</a:t>
            </a:r>
          </a:p>
          <a:p>
            <a:pPr algn="just">
              <a:buNone/>
            </a:pPr>
            <a:endParaRPr lang="ru-RU" sz="2000" dirty="0" smtClean="0">
              <a:solidFill>
                <a:srgbClr val="0070C0"/>
              </a:solidFill>
            </a:endParaRPr>
          </a:p>
          <a:p>
            <a:pPr algn="just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sym typeface="Wingdings"/>
              </a:rPr>
              <a:t></a:t>
            </a:r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  <a:sym typeface="Wingdings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реализация межведомственного плана</a:t>
            </a:r>
          </a:p>
          <a:p>
            <a:pPr algn="just">
              <a:buNone/>
            </a:pPr>
            <a:endParaRPr lang="ru-RU" sz="2000" b="1" dirty="0" smtClean="0">
              <a:solidFill>
                <a:srgbClr val="0070C0"/>
              </a:solidFill>
            </a:endParaRPr>
          </a:p>
          <a:p>
            <a:pPr algn="just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sym typeface="Wingdings"/>
              </a:rPr>
              <a:t></a:t>
            </a:r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  <a:sym typeface="Wingdings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принятие решения об эффективности принятых мер</a:t>
            </a:r>
            <a:r>
              <a:rPr lang="ru-RU" sz="2000" dirty="0" smtClean="0">
                <a:solidFill>
                  <a:srgbClr val="0070C0"/>
                </a:solidFill>
              </a:rPr>
              <a:t> и прекращении проведения индивидуальной профилактической работы 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half" idx="2"/>
          </p:nvPr>
        </p:nvSpPr>
        <p:spPr>
          <a:xfrm>
            <a:off x="611560" y="1052736"/>
            <a:ext cx="8532440" cy="648072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Основные этапы межведомственного взаимодействия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09794" y="3034432"/>
            <a:ext cx="1724412" cy="789137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7308304" cy="1124744"/>
          </a:xfrm>
        </p:spPr>
        <p:txBody>
          <a:bodyPr/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Порядок выявления фактов (признаков) нарушений прав и законных интересов </a:t>
            </a:r>
            <a:r>
              <a:rPr lang="ru-RU" sz="2800" dirty="0" smtClean="0"/>
              <a:t>несовершеннолетнего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1484784"/>
            <a:ext cx="3240360" cy="14401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информирует о выявлении фактов нарушения прав ребенка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628800"/>
            <a:ext cx="3672408" cy="129614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любой сотрудник органа или учреждения системы профилактики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139952" y="2204864"/>
            <a:ext cx="864096" cy="21602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3645024"/>
            <a:ext cx="3240360" cy="237626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ответственное лицо, назначенное правовым актом органа или учреждения системы профилактики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220072" y="3429000"/>
            <a:ext cx="3672408" cy="14401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незамедлительно передает информацию в орган опеки               и попечительства, муниципальную комиссию,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при необходимости  - в органы внутренних дел 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220072" y="5157192"/>
            <a:ext cx="3672408" cy="151216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rgbClr val="002060"/>
                </a:solidFill>
              </a:rPr>
              <a:t>заносит информацию в журнал регистрации служебных сообщений о выявлении фактов (признаков) нарушений прав и  законных интересов несовершеннолетних</a:t>
            </a:r>
            <a:endParaRPr lang="ru-RU" sz="1500" dirty="0">
              <a:solidFill>
                <a:srgbClr val="002060"/>
              </a:solidFill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4067944" y="4149080"/>
            <a:ext cx="936104" cy="216024"/>
          </a:xfrm>
          <a:prstGeom prst="rightArrow">
            <a:avLst>
              <a:gd name="adj1" fmla="val 50000"/>
              <a:gd name="adj2" fmla="val 4704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1800000">
            <a:off x="3997465" y="5084104"/>
            <a:ext cx="928049" cy="254786"/>
          </a:xfrm>
          <a:prstGeom prst="rightArrow">
            <a:avLst>
              <a:gd name="adj1" fmla="val 50000"/>
              <a:gd name="adj2" fmla="val 4463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https://push-ogonek60.edumsko.ru/uploads/3000/3020/section/203802/64d9fac1ce83be9971de6d2b248b1223.jpg"/>
          <p:cNvPicPr>
            <a:picLocks noChangeAspect="1" noChangeArrowheads="1"/>
          </p:cNvPicPr>
          <p:nvPr/>
        </p:nvPicPr>
        <p:blipFill>
          <a:blip r:embed="rId2" cstate="print"/>
          <a:srcRect l="29278" r="21924"/>
          <a:stretch>
            <a:fillRect/>
          </a:stretch>
        </p:blipFill>
        <p:spPr bwMode="auto">
          <a:xfrm>
            <a:off x="4211960" y="1484784"/>
            <a:ext cx="720080" cy="582960"/>
          </a:xfrm>
          <a:prstGeom prst="rect">
            <a:avLst/>
          </a:prstGeom>
          <a:noFill/>
        </p:spPr>
      </p:pic>
      <p:pic>
        <p:nvPicPr>
          <p:cNvPr id="12292" name="Picture 4" descr="https://upload.wikimedia.org/wikipedia/commons/thumb/5/52/Document-passed.svg/1154px-Document-passed.svg.png"/>
          <p:cNvPicPr>
            <a:picLocks noChangeAspect="1" noChangeArrowheads="1"/>
          </p:cNvPicPr>
          <p:nvPr/>
        </p:nvPicPr>
        <p:blipFill>
          <a:blip r:embed="rId3" cstate="print"/>
          <a:srcRect l="6599" r="7619"/>
          <a:stretch>
            <a:fillRect/>
          </a:stretch>
        </p:blipFill>
        <p:spPr bwMode="auto">
          <a:xfrm>
            <a:off x="4067944" y="5733256"/>
            <a:ext cx="648072" cy="1008112"/>
          </a:xfrm>
          <a:prstGeom prst="rect">
            <a:avLst/>
          </a:prstGeom>
          <a:noFill/>
        </p:spPr>
      </p:pic>
      <p:sp>
        <p:nvSpPr>
          <p:cNvPr id="16" name="Стрелка вправо 15"/>
          <p:cNvSpPr/>
          <p:nvPr/>
        </p:nvSpPr>
        <p:spPr>
          <a:xfrm rot="8156554">
            <a:off x="4079067" y="3221770"/>
            <a:ext cx="936104" cy="203643"/>
          </a:xfrm>
          <a:prstGeom prst="rightArrow">
            <a:avLst>
              <a:gd name="adj1" fmla="val 50000"/>
              <a:gd name="adj2" fmla="val 4704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0"/>
            <a:ext cx="7056784" cy="990600"/>
          </a:xfrm>
        </p:spPr>
        <p:txBody>
          <a:bodyPr/>
          <a:lstStyle/>
          <a:p>
            <a:pPr algn="ctr"/>
            <a:r>
              <a:rPr lang="ru-RU" sz="2800" dirty="0" smtClean="0"/>
              <a:t>Порядок действий органов опеки и попечительства</a:t>
            </a:r>
            <a:endParaRPr lang="ru-RU" sz="2800" i="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83568" y="1268760"/>
            <a:ext cx="7957392" cy="57606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002060"/>
                </a:solidFill>
              </a:rPr>
              <a:t>организуют обследование условий проживания и воспитания ребенка</a:t>
            </a:r>
            <a:endParaRPr lang="ru-RU" sz="15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3568" y="2564904"/>
            <a:ext cx="7992888" cy="8640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002060"/>
                </a:solidFill>
              </a:rPr>
              <a:t>в случае выявления непосредственной угрозы жизни или здоровью ребенка организуют принятие экстренных мер</a:t>
            </a:r>
          </a:p>
          <a:p>
            <a:pPr algn="ctr"/>
            <a:r>
              <a:rPr lang="ru-RU" sz="1500" b="1" dirty="0" smtClean="0">
                <a:solidFill>
                  <a:srgbClr val="002060"/>
                </a:solidFill>
              </a:rPr>
              <a:t> по обеспечению его безопасности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83568" y="3501008"/>
            <a:ext cx="7920880" cy="50405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002060"/>
                </a:solidFill>
              </a:rPr>
              <a:t>составляют акт обследования условий жизни несовершеннолетнего </a:t>
            </a:r>
            <a:endParaRPr lang="ru-RU" sz="1500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83568" y="1916832"/>
            <a:ext cx="7992888" cy="57606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002060"/>
                </a:solidFill>
              </a:rPr>
              <a:t>запрашивают информацию о семье и несовершеннолетнем </a:t>
            </a:r>
            <a:endParaRPr lang="ru-RU" sz="1500" b="1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3568" y="4941168"/>
            <a:ext cx="7992888" cy="7200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002060"/>
                </a:solidFill>
              </a:rPr>
              <a:t>при наличии или отсутствии обстоятельств, передают информацию о результатах проверки  в муниципальную комиссию</a:t>
            </a:r>
            <a:endParaRPr lang="ru-RU" sz="1500" b="1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3568" y="4077072"/>
            <a:ext cx="7992888" cy="7920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500" b="1" dirty="0" smtClean="0">
                <a:solidFill>
                  <a:srgbClr val="002060"/>
                </a:solidFill>
              </a:rPr>
              <a:t>при выявлении отсутствия родителей либо законных представителей несовершеннолетнего осуществляют дальнейшее жизнеустройство ребенка</a:t>
            </a:r>
          </a:p>
          <a:p>
            <a:pPr algn="ctr"/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83568" y="5733256"/>
            <a:ext cx="7992888" cy="9087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002060"/>
                </a:solidFill>
              </a:rPr>
              <a:t>организуют разъяснительную работу с гражданами, руководителями организаций независимо о необходимости уведомления органа или учреждения системы профилактики о фактах</a:t>
            </a:r>
            <a:endParaRPr lang="ru-RU" sz="15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0"/>
            <a:ext cx="7092280" cy="990600"/>
          </a:xfrm>
        </p:spPr>
        <p:txBody>
          <a:bodyPr/>
          <a:lstStyle/>
          <a:p>
            <a:pPr algn="ctr"/>
            <a:r>
              <a:rPr lang="ru-RU" dirty="0" smtClean="0"/>
              <a:t>Порядок действий образовательных организаций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140968"/>
            <a:ext cx="8568952" cy="115212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информируют о факте орган опеки и попечительства, муниципальную комиссию, при необходимости –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орган внутренних дел 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412776"/>
            <a:ext cx="8568952" cy="151216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регистрируют в журнале служебного сообщения о выявлении несовершеннолетнего, нуждающегося в помощи государства в связи с прекращением по неуважительным причинам занятий в образовательных организациях, случаев (признаков) жестокого обращения с ребенком, и чрезвычайных происшествий с его участием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4581128"/>
            <a:ext cx="8496944" cy="57606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организуют принятие мер по оказанию психолого-педагогической помощи ребенку</a:t>
            </a:r>
            <a:endParaRPr lang="ru-RU" sz="1600" dirty="0" smtClean="0">
              <a:solidFill>
                <a:srgbClr val="002060"/>
              </a:solidFill>
            </a:endParaRPr>
          </a:p>
          <a:p>
            <a:pPr algn="ctr"/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5301208"/>
            <a:ext cx="8568952" cy="129614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проводят разъяснительную работу с педагогами и родителями учащихся и воспитанников о необходимости уведомления органов или учреждений системы профилактики о фактах</a:t>
            </a:r>
          </a:p>
          <a:p>
            <a:pPr algn="ctr"/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F016TGp">
  <a:themeElements>
    <a:clrScheme name="Worldwide 1">
      <a:dk1>
        <a:srgbClr val="4D4D4D"/>
      </a:dk1>
      <a:lt1>
        <a:srgbClr val="FFFFFF"/>
      </a:lt1>
      <a:dk2>
        <a:srgbClr val="FFFFFF"/>
      </a:dk2>
      <a:lt2>
        <a:srgbClr val="B2B2B2"/>
      </a:lt2>
      <a:accent1>
        <a:srgbClr val="058089"/>
      </a:accent1>
      <a:accent2>
        <a:srgbClr val="99CC00"/>
      </a:accent2>
      <a:accent3>
        <a:srgbClr val="FFFFFF"/>
      </a:accent3>
      <a:accent4>
        <a:srgbClr val="404040"/>
      </a:accent4>
      <a:accent5>
        <a:srgbClr val="AAC0C4"/>
      </a:accent5>
      <a:accent6>
        <a:srgbClr val="8AB900"/>
      </a:accent6>
      <a:hlink>
        <a:srgbClr val="3194CB"/>
      </a:hlink>
      <a:folHlink>
        <a:srgbClr val="B55813"/>
      </a:folHlink>
    </a:clrScheme>
    <a:fontScheme name="Worldwid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orldwide 1">
        <a:dk1>
          <a:srgbClr val="4D4D4D"/>
        </a:dk1>
        <a:lt1>
          <a:srgbClr val="FFFFFF"/>
        </a:lt1>
        <a:dk2>
          <a:srgbClr val="FFFFFF"/>
        </a:dk2>
        <a:lt2>
          <a:srgbClr val="B2B2B2"/>
        </a:lt2>
        <a:accent1>
          <a:srgbClr val="058089"/>
        </a:accent1>
        <a:accent2>
          <a:srgbClr val="99CC00"/>
        </a:accent2>
        <a:accent3>
          <a:srgbClr val="FFFFFF"/>
        </a:accent3>
        <a:accent4>
          <a:srgbClr val="404040"/>
        </a:accent4>
        <a:accent5>
          <a:srgbClr val="AAC0C4"/>
        </a:accent5>
        <a:accent6>
          <a:srgbClr val="8AB900"/>
        </a:accent6>
        <a:hlink>
          <a:srgbClr val="3194CB"/>
        </a:hlink>
        <a:folHlink>
          <a:srgbClr val="B5581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ldwide 2">
        <a:dk1>
          <a:srgbClr val="333333"/>
        </a:dk1>
        <a:lt1>
          <a:srgbClr val="FFFFFF"/>
        </a:lt1>
        <a:dk2>
          <a:srgbClr val="FFFFFF"/>
        </a:dk2>
        <a:lt2>
          <a:srgbClr val="B2B2B2"/>
        </a:lt2>
        <a:accent1>
          <a:srgbClr val="2C8EC4"/>
        </a:accent1>
        <a:accent2>
          <a:srgbClr val="CFBE6B"/>
        </a:accent2>
        <a:accent3>
          <a:srgbClr val="FFFFFF"/>
        </a:accent3>
        <a:accent4>
          <a:srgbClr val="2A2A2A"/>
        </a:accent4>
        <a:accent5>
          <a:srgbClr val="ACC6DE"/>
        </a:accent5>
        <a:accent6>
          <a:srgbClr val="BBAC60"/>
        </a:accent6>
        <a:hlink>
          <a:srgbClr val="D98445"/>
        </a:hlink>
        <a:folHlink>
          <a:srgbClr val="8A712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ldwide 3">
        <a:dk1>
          <a:srgbClr val="333333"/>
        </a:dk1>
        <a:lt1>
          <a:srgbClr val="FFFFFF"/>
        </a:lt1>
        <a:dk2>
          <a:srgbClr val="FFFFFF"/>
        </a:dk2>
        <a:lt2>
          <a:srgbClr val="B2B2B2"/>
        </a:lt2>
        <a:accent1>
          <a:srgbClr val="1C40B2"/>
        </a:accent1>
        <a:accent2>
          <a:srgbClr val="E14A21"/>
        </a:accent2>
        <a:accent3>
          <a:srgbClr val="FFFFFF"/>
        </a:accent3>
        <a:accent4>
          <a:srgbClr val="2A2A2A"/>
        </a:accent4>
        <a:accent5>
          <a:srgbClr val="ABAFD5"/>
        </a:accent5>
        <a:accent6>
          <a:srgbClr val="CC421D"/>
        </a:accent6>
        <a:hlink>
          <a:srgbClr val="3392E9"/>
        </a:hlink>
        <a:folHlink>
          <a:srgbClr val="6544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3192</TotalTime>
  <Words>1387</Words>
  <Application>Microsoft Office PowerPoint</Application>
  <PresentationFormat>Экран (4:3)</PresentationFormat>
  <Paragraphs>185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F016TGp</vt:lpstr>
      <vt:lpstr>О реализации постановления   Правительства Кировской области  «Об утверждении Порядка межведомственного взаимодействия органов  и учреждений системы профилактики по вопросам выявления, предупреждения и устранения нарушений прав и законных интересов несовершеннолетних» от 02.04.2019 № 135-п</vt:lpstr>
      <vt:lpstr>Нормативно-правовые акты в сфере защиты прав детей</vt:lpstr>
      <vt:lpstr>Субъекты системы профилактики  в Кировской области</vt:lpstr>
      <vt:lpstr>Субъекты системы профилактики в Кировской области</vt:lpstr>
      <vt:lpstr>Схема межведомственного взаимодействия</vt:lpstr>
      <vt:lpstr>Порядок межведомственного взаимодействия</vt:lpstr>
      <vt:lpstr> Порядок выявления фактов (признаков) нарушений прав и законных интересов несовершеннолетнего</vt:lpstr>
      <vt:lpstr>Порядок действий органов опеки и попечительства</vt:lpstr>
      <vt:lpstr>Порядок действий образовательных организаций</vt:lpstr>
      <vt:lpstr>Порядок действий учреждений здравоохранения</vt:lpstr>
      <vt:lpstr> Порядок действий учреждений социального обслуживания населения </vt:lpstr>
      <vt:lpstr>Функции территориальных органов Министерства внутренних дел Российской Федерации</vt:lpstr>
      <vt:lpstr> Порядок действий муниципальной комиссии по делам несовершеннолетних  </vt:lpstr>
      <vt:lpstr>Анализ причин возникновения случаев нарушения прав и законных интересов ребенка</vt:lpstr>
      <vt:lpstr>Исполнение межведомственного плана                         и контроль за его реализацией</vt:lpstr>
      <vt:lpstr>Основания для  прекращении проведения индивидуальной профилактической работы с несовершеннолетними</vt:lpstr>
      <vt:lpstr>  Механизм действий органа опеки и попечительства  при непосредственной угрозе жизни или здоровью ребенканесовершеннолетнего</vt:lpstr>
      <vt:lpstr>Слайд 18</vt:lpstr>
    </vt:vector>
  </TitlesOfParts>
  <Company>КОГКУ ЦОКО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КОГКУ ЦОКО, заместитель директора</dc:creator>
  <cp:lastModifiedBy>voronkina</cp:lastModifiedBy>
  <cp:revision>493</cp:revision>
  <dcterms:created xsi:type="dcterms:W3CDTF">2014-03-25T14:18:04Z</dcterms:created>
  <dcterms:modified xsi:type="dcterms:W3CDTF">2019-04-03T08:35:50Z</dcterms:modified>
</cp:coreProperties>
</file>